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notesMasterIdLst>
    <p:notesMasterId r:id="rId17"/>
  </p:notesMasterIdLst>
  <p:sldSz cx="14630400" cy="8229600"/>
  <p:notesSz cx="8229600" cy="14630400"/>
  <p:embeddedFontLst>
    <p:embeddedFont>
      <p:font typeface="Fraunces Extra Bold"/>
      <p:regular r:id="rId22"/>
    </p:embeddedFont>
    <p:embeddedFont>
      <p:font typeface="Fraunces Extra Bold"/>
      <p:regular r:id="rId23"/>
    </p:embeddedFont>
    <p:embeddedFont>
      <p:font typeface="Nobile"/>
      <p:regular r:id="rId24"/>
    </p:embeddedFont>
    <p:embeddedFont>
      <p:font typeface="Nobile"/>
      <p:regular r:id="rId25"/>
    </p:embeddedFont>
    <p:embeddedFont>
      <p:font typeface="Nobile"/>
      <p:regular r:id="rId26"/>
    </p:embeddedFont>
    <p:embeddedFont>
      <p:font typeface="Nobile"/>
      <p:regular r:id="rId27"/>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20" Type="http://schemas.openxmlformats.org/officeDocument/2006/relationships/theme" Target="theme/theme1.xml"/><Relationship Id="rId21" Type="http://schemas.openxmlformats.org/officeDocument/2006/relationships/tableStyles" Target="tableStyles.xml"/><Relationship Id="rId22" Type="http://schemas.openxmlformats.org/officeDocument/2006/relationships/font" Target="fonts/font1.fntdata"/><Relationship Id="rId23" Type="http://schemas.openxmlformats.org/officeDocument/2006/relationships/font" Target="fonts/font2.fntdata"/><Relationship Id="rId24" Type="http://schemas.openxmlformats.org/officeDocument/2006/relationships/font" Target="fonts/font3.fntdata"/><Relationship Id="rId25" Type="http://schemas.openxmlformats.org/officeDocument/2006/relationships/font" Target="fonts/font4.fntdata"/><Relationship Id="rId26" Type="http://schemas.openxmlformats.org/officeDocument/2006/relationships/font" Target="fonts/font5.fntdata"/><Relationship Id="rId27" Type="http://schemas.openxmlformats.org/officeDocument/2006/relationships/font" Target="fonts/font6.fntdata"/></Relationships>
</file>

<file path=ppt/media/>
</file>

<file path=ppt/media/image-1-1.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013-1.png>
</file>

<file path=ppt/media/image-1014-1.png>
</file>

<file path=ppt/media/image-1015-1.png>
</file>

<file path=ppt/media/image-1016-1.png>
</file>

<file path=ppt/media/image-11-1.png>
</file>

<file path=ppt/media/image-11-2.png>
</file>

<file path=ppt/media/image-11-3.png>
</file>

<file path=ppt/media/image-11-4.png>
</file>

<file path=ppt/media/image-12-1.png>
</file>

<file path=ppt/media/image-3-1.png>
</file>

<file path=ppt/media/image-4-1.png>
</file>

<file path=ppt/media/image-5-1.png>
</file>

<file path=ppt/media/image-6-1.png>
</file>

<file path=ppt/media/image-7-1.png>
</file>

<file path=ppt/media/image-7-2.png>
</file>

<file path=ppt/media/image-8-1.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3-1.png"/><Relationship Id="rId3"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4-1.png"/><Relationship Id="rId3"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5-1.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6-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image" Target="../media/image-11-3.png"/><Relationship Id="rId4" Type="http://schemas.openxmlformats.org/officeDocument/2006/relationships/image" Target="../media/image-11-4.png"/><Relationship Id="rId5" Type="http://schemas.openxmlformats.org/officeDocument/2006/relationships/slideLayout" Target="../slideLayouts/slideLayout12.xml"/><Relationship Id="rId6"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3.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FlowTrack: Intelligent Traffic Control</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FlowTrack is an intelligent traffic control system designed to optimize traffic flow and enhance mobility in urban environments. This presentation will explore its features, functionalities, and the underlying technology that powers it.</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39735" y="911781"/>
            <a:ext cx="7295317" cy="660440"/>
          </a:xfrm>
          <a:prstGeom prst="rect">
            <a:avLst/>
          </a:prstGeom>
          <a:noFill/>
          <a:ln/>
        </p:spPr>
        <p:txBody>
          <a:bodyPr wrap="none" lIns="0" tIns="0" rIns="0" bIns="0" rtlCol="0" anchor="t"/>
          <a:lstStyle/>
          <a:p>
            <a:pPr indent="0" marL="0">
              <a:lnSpc>
                <a:spcPts val="5200"/>
              </a:lnSpc>
              <a:buNone/>
            </a:pPr>
            <a:r>
              <a:rPr lang="en-US" sz="4150" b="1" dirty="0">
                <a:solidFill>
                  <a:srgbClr val="3B4540"/>
                </a:solidFill>
                <a:latin typeface="Fraunces Extra Bold" pitchFamily="34" charset="0"/>
                <a:ea typeface="Fraunces Extra Bold" pitchFamily="34" charset="-122"/>
                <a:cs typeface="Fraunces Extra Bold" pitchFamily="34" charset="-120"/>
              </a:rPr>
              <a:t>Traffic Signal Management</a:t>
            </a:r>
            <a:endParaRPr lang="en-US" sz="4150" dirty="0"/>
          </a:p>
        </p:txBody>
      </p:sp>
      <p:sp>
        <p:nvSpPr>
          <p:cNvPr id="4" name="Shape 1"/>
          <p:cNvSpPr/>
          <p:nvPr/>
        </p:nvSpPr>
        <p:spPr>
          <a:xfrm>
            <a:off x="1045250" y="1889165"/>
            <a:ext cx="22860" cy="5428536"/>
          </a:xfrm>
          <a:prstGeom prst="roundRect">
            <a:avLst>
              <a:gd name="adj" fmla="val 832152"/>
            </a:avLst>
          </a:prstGeom>
          <a:solidFill>
            <a:srgbClr val="CED9CE"/>
          </a:solidFill>
          <a:ln/>
        </p:spPr>
      </p:sp>
      <p:sp>
        <p:nvSpPr>
          <p:cNvPr id="5" name="Shape 2"/>
          <p:cNvSpPr/>
          <p:nvPr/>
        </p:nvSpPr>
        <p:spPr>
          <a:xfrm>
            <a:off x="1271588" y="2353270"/>
            <a:ext cx="739735" cy="22860"/>
          </a:xfrm>
          <a:prstGeom prst="roundRect">
            <a:avLst>
              <a:gd name="adj" fmla="val 832152"/>
            </a:avLst>
          </a:prstGeom>
          <a:solidFill>
            <a:srgbClr val="CED9CE"/>
          </a:solidFill>
          <a:ln/>
        </p:spPr>
      </p:sp>
      <p:sp>
        <p:nvSpPr>
          <p:cNvPr id="6" name="Shape 3"/>
          <p:cNvSpPr/>
          <p:nvPr/>
        </p:nvSpPr>
        <p:spPr>
          <a:xfrm>
            <a:off x="818912" y="2126933"/>
            <a:ext cx="475536" cy="475536"/>
          </a:xfrm>
          <a:prstGeom prst="roundRect">
            <a:avLst>
              <a:gd name="adj" fmla="val 40003"/>
            </a:avLst>
          </a:prstGeom>
          <a:solidFill>
            <a:srgbClr val="E8F3E8"/>
          </a:solidFill>
          <a:ln/>
        </p:spPr>
      </p:sp>
      <p:sp>
        <p:nvSpPr>
          <p:cNvPr id="7" name="Text 4"/>
          <p:cNvSpPr/>
          <p:nvPr/>
        </p:nvSpPr>
        <p:spPr>
          <a:xfrm>
            <a:off x="977503" y="2206109"/>
            <a:ext cx="158234" cy="317063"/>
          </a:xfrm>
          <a:prstGeom prst="rect">
            <a:avLst/>
          </a:prstGeom>
          <a:noFill/>
          <a:ln/>
        </p:spPr>
        <p:txBody>
          <a:bodyPr wrap="none" lIns="0" tIns="0" rIns="0" bIns="0" rtlCol="0" anchor="t"/>
          <a:lstStyle/>
          <a:p>
            <a:pPr algn="ctr" indent="0" marL="0">
              <a:lnSpc>
                <a:spcPts val="2450"/>
              </a:lnSpc>
              <a:buNone/>
            </a:pPr>
            <a:r>
              <a:rPr lang="en-US" sz="2450" b="1" dirty="0">
                <a:solidFill>
                  <a:srgbClr val="405449"/>
                </a:solidFill>
                <a:latin typeface="Fraunces Extra Bold" pitchFamily="34" charset="0"/>
                <a:ea typeface="Fraunces Extra Bold" pitchFamily="34" charset="-122"/>
                <a:cs typeface="Fraunces Extra Bold" pitchFamily="34" charset="-120"/>
              </a:rPr>
              <a:t>1</a:t>
            </a:r>
            <a:endParaRPr lang="en-US" sz="2450" dirty="0"/>
          </a:p>
        </p:txBody>
      </p:sp>
      <p:sp>
        <p:nvSpPr>
          <p:cNvPr id="8" name="Text 5"/>
          <p:cNvSpPr/>
          <p:nvPr/>
        </p:nvSpPr>
        <p:spPr>
          <a:xfrm>
            <a:off x="2219087" y="2100501"/>
            <a:ext cx="2641997" cy="330160"/>
          </a:xfrm>
          <a:prstGeom prst="rect">
            <a:avLst/>
          </a:prstGeom>
          <a:noFill/>
          <a:ln/>
        </p:spPr>
        <p:txBody>
          <a:bodyPr wrap="none" lIns="0" tIns="0" rIns="0" bIns="0" rtlCol="0" anchor="t"/>
          <a:lstStyle/>
          <a:p>
            <a:pPr algn="l" indent="0" marL="0">
              <a:lnSpc>
                <a:spcPts val="2600"/>
              </a:lnSpc>
              <a:buNone/>
            </a:pPr>
            <a:r>
              <a:rPr lang="en-US" sz="2050" b="1" dirty="0">
                <a:solidFill>
                  <a:srgbClr val="405449"/>
                </a:solidFill>
                <a:latin typeface="Fraunces Extra Bold" pitchFamily="34" charset="0"/>
                <a:ea typeface="Fraunces Extra Bold" pitchFamily="34" charset="-122"/>
                <a:cs typeface="Fraunces Extra Bold" pitchFamily="34" charset="-120"/>
              </a:rPr>
              <a:t>Initial State</a:t>
            </a:r>
            <a:endParaRPr lang="en-US" sz="2050" dirty="0"/>
          </a:p>
        </p:txBody>
      </p:sp>
      <p:sp>
        <p:nvSpPr>
          <p:cNvPr id="9" name="Text 6"/>
          <p:cNvSpPr/>
          <p:nvPr/>
        </p:nvSpPr>
        <p:spPr>
          <a:xfrm>
            <a:off x="2219087" y="2557463"/>
            <a:ext cx="6185178" cy="676275"/>
          </a:xfrm>
          <a:prstGeom prst="rect">
            <a:avLst/>
          </a:prstGeom>
          <a:noFill/>
          <a:ln/>
        </p:spPr>
        <p:txBody>
          <a:bodyPr wrap="square" lIns="0" tIns="0" rIns="0" bIns="0" rtlCol="0" anchor="t"/>
          <a:lstStyle/>
          <a:p>
            <a:pPr algn="l" indent="0" marL="0">
              <a:lnSpc>
                <a:spcPts val="2650"/>
              </a:lnSpc>
              <a:buNone/>
            </a:pPr>
            <a:r>
              <a:rPr lang="en-US" sz="1650" dirty="0">
                <a:solidFill>
                  <a:srgbClr val="405449"/>
                </a:solidFill>
                <a:latin typeface="Nobile" pitchFamily="34" charset="0"/>
                <a:ea typeface="Nobile" pitchFamily="34" charset="-122"/>
                <a:cs typeface="Nobile" pitchFamily="34" charset="-120"/>
              </a:rPr>
              <a:t>The traffic signal defaults to red to ensure safety and regulate traffic flow.</a:t>
            </a:r>
            <a:endParaRPr lang="en-US" sz="1650" dirty="0"/>
          </a:p>
        </p:txBody>
      </p:sp>
      <p:sp>
        <p:nvSpPr>
          <p:cNvPr id="10" name="Shape 7"/>
          <p:cNvSpPr/>
          <p:nvPr/>
        </p:nvSpPr>
        <p:spPr>
          <a:xfrm>
            <a:off x="1271588" y="4120515"/>
            <a:ext cx="739735" cy="22860"/>
          </a:xfrm>
          <a:prstGeom prst="roundRect">
            <a:avLst>
              <a:gd name="adj" fmla="val 832152"/>
            </a:avLst>
          </a:prstGeom>
          <a:solidFill>
            <a:srgbClr val="CED9CE"/>
          </a:solidFill>
          <a:ln/>
        </p:spPr>
      </p:sp>
      <p:sp>
        <p:nvSpPr>
          <p:cNvPr id="11" name="Shape 8"/>
          <p:cNvSpPr/>
          <p:nvPr/>
        </p:nvSpPr>
        <p:spPr>
          <a:xfrm>
            <a:off x="818912" y="3894177"/>
            <a:ext cx="475536" cy="475536"/>
          </a:xfrm>
          <a:prstGeom prst="roundRect">
            <a:avLst>
              <a:gd name="adj" fmla="val 40003"/>
            </a:avLst>
          </a:prstGeom>
          <a:solidFill>
            <a:srgbClr val="E8F3E8"/>
          </a:solidFill>
          <a:ln/>
        </p:spPr>
      </p:sp>
      <p:sp>
        <p:nvSpPr>
          <p:cNvPr id="12" name="Text 9"/>
          <p:cNvSpPr/>
          <p:nvPr/>
        </p:nvSpPr>
        <p:spPr>
          <a:xfrm>
            <a:off x="953095" y="3973354"/>
            <a:ext cx="207169" cy="317063"/>
          </a:xfrm>
          <a:prstGeom prst="rect">
            <a:avLst/>
          </a:prstGeom>
          <a:noFill/>
          <a:ln/>
        </p:spPr>
        <p:txBody>
          <a:bodyPr wrap="none" lIns="0" tIns="0" rIns="0" bIns="0" rtlCol="0" anchor="t"/>
          <a:lstStyle/>
          <a:p>
            <a:pPr algn="ctr" indent="0" marL="0">
              <a:lnSpc>
                <a:spcPts val="2450"/>
              </a:lnSpc>
              <a:buNone/>
            </a:pPr>
            <a:r>
              <a:rPr lang="en-US" sz="2450" b="1" dirty="0">
                <a:solidFill>
                  <a:srgbClr val="405449"/>
                </a:solidFill>
                <a:latin typeface="Fraunces Extra Bold" pitchFamily="34" charset="0"/>
                <a:ea typeface="Fraunces Extra Bold" pitchFamily="34" charset="-122"/>
                <a:cs typeface="Fraunces Extra Bold" pitchFamily="34" charset="-120"/>
              </a:rPr>
              <a:t>2</a:t>
            </a:r>
            <a:endParaRPr lang="en-US" sz="2450" dirty="0"/>
          </a:p>
        </p:txBody>
      </p:sp>
      <p:sp>
        <p:nvSpPr>
          <p:cNvPr id="13" name="Text 10"/>
          <p:cNvSpPr/>
          <p:nvPr/>
        </p:nvSpPr>
        <p:spPr>
          <a:xfrm>
            <a:off x="2219087" y="3867745"/>
            <a:ext cx="3045143" cy="330160"/>
          </a:xfrm>
          <a:prstGeom prst="rect">
            <a:avLst/>
          </a:prstGeom>
          <a:noFill/>
          <a:ln/>
        </p:spPr>
        <p:txBody>
          <a:bodyPr wrap="none" lIns="0" tIns="0" rIns="0" bIns="0" rtlCol="0" anchor="t"/>
          <a:lstStyle/>
          <a:p>
            <a:pPr algn="l" indent="0" marL="0">
              <a:lnSpc>
                <a:spcPts val="2600"/>
              </a:lnSpc>
              <a:buNone/>
            </a:pPr>
            <a:r>
              <a:rPr lang="en-US" sz="2050" b="1" dirty="0">
                <a:solidFill>
                  <a:srgbClr val="405449"/>
                </a:solidFill>
                <a:latin typeface="Fraunces Extra Bold" pitchFamily="34" charset="0"/>
                <a:ea typeface="Fraunces Extra Bold" pitchFamily="34" charset="-122"/>
                <a:cs typeface="Fraunces Extra Bold" pitchFamily="34" charset="-120"/>
              </a:rPr>
              <a:t>Sensor Data Collection</a:t>
            </a:r>
            <a:endParaRPr lang="en-US" sz="2050" dirty="0"/>
          </a:p>
        </p:txBody>
      </p:sp>
      <p:sp>
        <p:nvSpPr>
          <p:cNvPr id="14" name="Text 11"/>
          <p:cNvSpPr/>
          <p:nvPr/>
        </p:nvSpPr>
        <p:spPr>
          <a:xfrm>
            <a:off x="2219087" y="4324707"/>
            <a:ext cx="6185178" cy="676275"/>
          </a:xfrm>
          <a:prstGeom prst="rect">
            <a:avLst/>
          </a:prstGeom>
          <a:noFill/>
          <a:ln/>
        </p:spPr>
        <p:txBody>
          <a:bodyPr wrap="square" lIns="0" tIns="0" rIns="0" bIns="0" rtlCol="0" anchor="t"/>
          <a:lstStyle/>
          <a:p>
            <a:pPr algn="l" indent="0" marL="0">
              <a:lnSpc>
                <a:spcPts val="2650"/>
              </a:lnSpc>
              <a:buNone/>
            </a:pPr>
            <a:r>
              <a:rPr lang="en-US" sz="1650" dirty="0">
                <a:solidFill>
                  <a:srgbClr val="405449"/>
                </a:solidFill>
                <a:latin typeface="Nobile" pitchFamily="34" charset="0"/>
                <a:ea typeface="Nobile" pitchFamily="34" charset="-122"/>
                <a:cs typeface="Nobile" pitchFamily="34" charset="-120"/>
              </a:rPr>
              <a:t>Traffic sensors provide real-time data on traffic flow, such as vehicle density and average speed.</a:t>
            </a:r>
            <a:endParaRPr lang="en-US" sz="1650" dirty="0"/>
          </a:p>
        </p:txBody>
      </p:sp>
      <p:sp>
        <p:nvSpPr>
          <p:cNvPr id="15" name="Shape 12"/>
          <p:cNvSpPr/>
          <p:nvPr/>
        </p:nvSpPr>
        <p:spPr>
          <a:xfrm>
            <a:off x="1271588" y="5887760"/>
            <a:ext cx="739735" cy="22860"/>
          </a:xfrm>
          <a:prstGeom prst="roundRect">
            <a:avLst>
              <a:gd name="adj" fmla="val 832152"/>
            </a:avLst>
          </a:prstGeom>
          <a:solidFill>
            <a:srgbClr val="CED9CE"/>
          </a:solidFill>
          <a:ln/>
        </p:spPr>
      </p:sp>
      <p:sp>
        <p:nvSpPr>
          <p:cNvPr id="16" name="Shape 13"/>
          <p:cNvSpPr/>
          <p:nvPr/>
        </p:nvSpPr>
        <p:spPr>
          <a:xfrm>
            <a:off x="818912" y="5661422"/>
            <a:ext cx="475536" cy="475536"/>
          </a:xfrm>
          <a:prstGeom prst="roundRect">
            <a:avLst>
              <a:gd name="adj" fmla="val 40003"/>
            </a:avLst>
          </a:prstGeom>
          <a:solidFill>
            <a:srgbClr val="E8F3E8"/>
          </a:solidFill>
          <a:ln/>
        </p:spPr>
      </p:sp>
      <p:sp>
        <p:nvSpPr>
          <p:cNvPr id="17" name="Text 14"/>
          <p:cNvSpPr/>
          <p:nvPr/>
        </p:nvSpPr>
        <p:spPr>
          <a:xfrm>
            <a:off x="960953" y="5740598"/>
            <a:ext cx="191453" cy="317063"/>
          </a:xfrm>
          <a:prstGeom prst="rect">
            <a:avLst/>
          </a:prstGeom>
          <a:noFill/>
          <a:ln/>
        </p:spPr>
        <p:txBody>
          <a:bodyPr wrap="none" lIns="0" tIns="0" rIns="0" bIns="0" rtlCol="0" anchor="t"/>
          <a:lstStyle/>
          <a:p>
            <a:pPr algn="ctr" indent="0" marL="0">
              <a:lnSpc>
                <a:spcPts val="2450"/>
              </a:lnSpc>
              <a:buNone/>
            </a:pPr>
            <a:r>
              <a:rPr lang="en-US" sz="2450" b="1" dirty="0">
                <a:solidFill>
                  <a:srgbClr val="405449"/>
                </a:solidFill>
                <a:latin typeface="Fraunces Extra Bold" pitchFamily="34" charset="0"/>
                <a:ea typeface="Fraunces Extra Bold" pitchFamily="34" charset="-122"/>
                <a:cs typeface="Fraunces Extra Bold" pitchFamily="34" charset="-120"/>
              </a:rPr>
              <a:t>3</a:t>
            </a:r>
            <a:endParaRPr lang="en-US" sz="2450" dirty="0"/>
          </a:p>
        </p:txBody>
      </p:sp>
      <p:sp>
        <p:nvSpPr>
          <p:cNvPr id="18" name="Text 15"/>
          <p:cNvSpPr/>
          <p:nvPr/>
        </p:nvSpPr>
        <p:spPr>
          <a:xfrm>
            <a:off x="2219087" y="5634990"/>
            <a:ext cx="2641997" cy="330160"/>
          </a:xfrm>
          <a:prstGeom prst="rect">
            <a:avLst/>
          </a:prstGeom>
          <a:noFill/>
          <a:ln/>
        </p:spPr>
        <p:txBody>
          <a:bodyPr wrap="none" lIns="0" tIns="0" rIns="0" bIns="0" rtlCol="0" anchor="t"/>
          <a:lstStyle/>
          <a:p>
            <a:pPr algn="l" indent="0" marL="0">
              <a:lnSpc>
                <a:spcPts val="2600"/>
              </a:lnSpc>
              <a:buNone/>
            </a:pPr>
            <a:r>
              <a:rPr lang="en-US" sz="2050" b="1" dirty="0">
                <a:solidFill>
                  <a:srgbClr val="405449"/>
                </a:solidFill>
                <a:latin typeface="Fraunces Extra Bold" pitchFamily="34" charset="0"/>
                <a:ea typeface="Fraunces Extra Bold" pitchFamily="34" charset="-122"/>
                <a:cs typeface="Fraunces Extra Bold" pitchFamily="34" charset="-120"/>
              </a:rPr>
              <a:t>Signal Adjustment</a:t>
            </a:r>
            <a:endParaRPr lang="en-US" sz="2050" dirty="0"/>
          </a:p>
        </p:txBody>
      </p:sp>
      <p:sp>
        <p:nvSpPr>
          <p:cNvPr id="19" name="Text 16"/>
          <p:cNvSpPr/>
          <p:nvPr/>
        </p:nvSpPr>
        <p:spPr>
          <a:xfrm>
            <a:off x="2219087" y="6091952"/>
            <a:ext cx="6185178" cy="1014413"/>
          </a:xfrm>
          <a:prstGeom prst="rect">
            <a:avLst/>
          </a:prstGeom>
          <a:noFill/>
          <a:ln/>
        </p:spPr>
        <p:txBody>
          <a:bodyPr wrap="square" lIns="0" tIns="0" rIns="0" bIns="0" rtlCol="0" anchor="t"/>
          <a:lstStyle/>
          <a:p>
            <a:pPr algn="l" indent="0" marL="0">
              <a:lnSpc>
                <a:spcPts val="2650"/>
              </a:lnSpc>
              <a:buNone/>
            </a:pPr>
            <a:r>
              <a:rPr lang="en-US" sz="1650" dirty="0">
                <a:solidFill>
                  <a:srgbClr val="405449"/>
                </a:solidFill>
                <a:latin typeface="Nobile" pitchFamily="34" charset="0"/>
                <a:ea typeface="Nobile" pitchFamily="34" charset="-122"/>
                <a:cs typeface="Nobile" pitchFamily="34" charset="-120"/>
              </a:rPr>
              <a:t>FlowTrack dynamically adjusts traffic signal timings based on the collected sensor data, prioritizing traffic flow and minimizing congestion.</a:t>
            </a:r>
            <a:endParaRPr lang="en-US" sz="1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32696"/>
          </a:xfrm>
          <a:prstGeom prst="rect">
            <a:avLst/>
          </a:prstGeom>
        </p:spPr>
      </p:pic>
      <p:sp>
        <p:nvSpPr>
          <p:cNvPr id="3" name="Text 0"/>
          <p:cNvSpPr/>
          <p:nvPr/>
        </p:nvSpPr>
        <p:spPr>
          <a:xfrm>
            <a:off x="754023" y="592455"/>
            <a:ext cx="7635954" cy="1346597"/>
          </a:xfrm>
          <a:prstGeom prst="rect">
            <a:avLst/>
          </a:prstGeom>
          <a:noFill/>
          <a:ln/>
        </p:spPr>
        <p:txBody>
          <a:bodyPr wrap="square" lIns="0" tIns="0" rIns="0" bIns="0" rtlCol="0" anchor="t"/>
          <a:lstStyle/>
          <a:p>
            <a:pPr indent="0" marL="0">
              <a:lnSpc>
                <a:spcPts val="5300"/>
              </a:lnSpc>
              <a:buNone/>
            </a:pPr>
            <a:r>
              <a:rPr lang="en-US" sz="4200" b="1" dirty="0">
                <a:solidFill>
                  <a:srgbClr val="3B4540"/>
                </a:solidFill>
                <a:latin typeface="Fraunces Extra Bold" pitchFamily="34" charset="0"/>
                <a:ea typeface="Fraunces Extra Bold" pitchFamily="34" charset="-122"/>
                <a:cs typeface="Fraunces Extra Bold" pitchFamily="34" charset="-120"/>
              </a:rPr>
              <a:t>Violation Detection and Reporting</a:t>
            </a:r>
            <a:endParaRPr lang="en-US" sz="4200" dirty="0"/>
          </a:p>
        </p:txBody>
      </p:sp>
      <p:pic>
        <p:nvPicPr>
          <p:cNvPr id="4" name="Image 1" descr="preencoded.png">    </p:cNvPr>
          <p:cNvPicPr>
            <a:picLocks noChangeAspect="1"/>
          </p:cNvPicPr>
          <p:nvPr/>
        </p:nvPicPr>
        <p:blipFill>
          <a:blip r:embed="rId2"/>
          <a:stretch>
            <a:fillRect/>
          </a:stretch>
        </p:blipFill>
        <p:spPr>
          <a:xfrm>
            <a:off x="754023" y="2262188"/>
            <a:ext cx="1077278" cy="1723549"/>
          </a:xfrm>
          <a:prstGeom prst="rect">
            <a:avLst/>
          </a:prstGeom>
        </p:spPr>
      </p:pic>
      <p:sp>
        <p:nvSpPr>
          <p:cNvPr id="5" name="Text 1"/>
          <p:cNvSpPr/>
          <p:nvPr/>
        </p:nvSpPr>
        <p:spPr>
          <a:xfrm>
            <a:off x="2154436" y="2477572"/>
            <a:ext cx="3431024" cy="336590"/>
          </a:xfrm>
          <a:prstGeom prst="rect">
            <a:avLst/>
          </a:prstGeom>
          <a:noFill/>
          <a:ln/>
        </p:spPr>
        <p:txBody>
          <a:bodyPr wrap="none" lIns="0" tIns="0" rIns="0" bIns="0" rtlCol="0" anchor="t"/>
          <a:lstStyle/>
          <a:p>
            <a:pPr algn="l" indent="0" marL="0">
              <a:lnSpc>
                <a:spcPts val="2650"/>
              </a:lnSpc>
              <a:buNone/>
            </a:pPr>
            <a:r>
              <a:rPr lang="en-US" sz="2100" b="1" dirty="0">
                <a:solidFill>
                  <a:srgbClr val="405449"/>
                </a:solidFill>
                <a:latin typeface="Fraunces Extra Bold" pitchFamily="34" charset="0"/>
                <a:ea typeface="Fraunces Extra Bold" pitchFamily="34" charset="-122"/>
                <a:cs typeface="Fraunces Extra Bold" pitchFamily="34" charset="-120"/>
              </a:rPr>
              <a:t>Camera Footage Analysis</a:t>
            </a:r>
            <a:endParaRPr lang="en-US" sz="2100" dirty="0"/>
          </a:p>
        </p:txBody>
      </p:sp>
      <p:sp>
        <p:nvSpPr>
          <p:cNvPr id="6" name="Text 2"/>
          <p:cNvSpPr/>
          <p:nvPr/>
        </p:nvSpPr>
        <p:spPr>
          <a:xfrm>
            <a:off x="2154436" y="2943344"/>
            <a:ext cx="6235541" cy="689610"/>
          </a:xfrm>
          <a:prstGeom prst="rect">
            <a:avLst/>
          </a:prstGeom>
          <a:noFill/>
          <a:ln/>
        </p:spPr>
        <p:txBody>
          <a:bodyPr wrap="square" lIns="0" tIns="0" rIns="0" bIns="0" rtlCol="0" anchor="t"/>
          <a:lstStyle/>
          <a:p>
            <a:pPr algn="l" indent="0" marL="0">
              <a:lnSpc>
                <a:spcPts val="2700"/>
              </a:lnSpc>
              <a:buNone/>
            </a:pPr>
            <a:r>
              <a:rPr lang="en-US" sz="1650" dirty="0">
                <a:solidFill>
                  <a:srgbClr val="405449"/>
                </a:solidFill>
                <a:latin typeface="Nobile" pitchFamily="34" charset="0"/>
                <a:ea typeface="Nobile" pitchFamily="34" charset="-122"/>
                <a:cs typeface="Nobile" pitchFamily="34" charset="-120"/>
              </a:rPr>
              <a:t>FlowTrack analyzes camera footage in real-time to detect traffic violations.</a:t>
            </a:r>
            <a:endParaRPr lang="en-US" sz="1650" dirty="0"/>
          </a:p>
        </p:txBody>
      </p:sp>
      <p:pic>
        <p:nvPicPr>
          <p:cNvPr id="7" name="Image 2" descr="preencoded.png">    </p:cNvPr>
          <p:cNvPicPr>
            <a:picLocks noChangeAspect="1"/>
          </p:cNvPicPr>
          <p:nvPr/>
        </p:nvPicPr>
        <p:blipFill>
          <a:blip r:embed="rId3"/>
          <a:stretch>
            <a:fillRect/>
          </a:stretch>
        </p:blipFill>
        <p:spPr>
          <a:xfrm>
            <a:off x="754023" y="3985736"/>
            <a:ext cx="1077278" cy="1930956"/>
          </a:xfrm>
          <a:prstGeom prst="rect">
            <a:avLst/>
          </a:prstGeom>
        </p:spPr>
      </p:pic>
      <p:sp>
        <p:nvSpPr>
          <p:cNvPr id="8" name="Text 3"/>
          <p:cNvSpPr/>
          <p:nvPr/>
        </p:nvSpPr>
        <p:spPr>
          <a:xfrm>
            <a:off x="2154436" y="4201120"/>
            <a:ext cx="3174444" cy="336590"/>
          </a:xfrm>
          <a:prstGeom prst="rect">
            <a:avLst/>
          </a:prstGeom>
          <a:noFill/>
          <a:ln/>
        </p:spPr>
        <p:txBody>
          <a:bodyPr wrap="none" lIns="0" tIns="0" rIns="0" bIns="0" rtlCol="0" anchor="t"/>
          <a:lstStyle/>
          <a:p>
            <a:pPr algn="l" indent="0" marL="0">
              <a:lnSpc>
                <a:spcPts val="2650"/>
              </a:lnSpc>
              <a:buNone/>
            </a:pPr>
            <a:r>
              <a:rPr lang="en-US" sz="2100" b="1" dirty="0">
                <a:solidFill>
                  <a:srgbClr val="405449"/>
                </a:solidFill>
                <a:latin typeface="Fraunces Extra Bold" pitchFamily="34" charset="0"/>
                <a:ea typeface="Fraunces Extra Bold" pitchFamily="34" charset="-122"/>
                <a:cs typeface="Fraunces Extra Bold" pitchFamily="34" charset="-120"/>
              </a:rPr>
              <a:t>Violation Confirmation</a:t>
            </a:r>
            <a:endParaRPr lang="en-US" sz="2100" dirty="0"/>
          </a:p>
        </p:txBody>
      </p:sp>
      <p:sp>
        <p:nvSpPr>
          <p:cNvPr id="9" name="Text 4"/>
          <p:cNvSpPr/>
          <p:nvPr/>
        </p:nvSpPr>
        <p:spPr>
          <a:xfrm>
            <a:off x="2154436" y="4666893"/>
            <a:ext cx="6235541" cy="1034415"/>
          </a:xfrm>
          <a:prstGeom prst="rect">
            <a:avLst/>
          </a:prstGeom>
          <a:noFill/>
          <a:ln/>
        </p:spPr>
        <p:txBody>
          <a:bodyPr wrap="square" lIns="0" tIns="0" rIns="0" bIns="0" rtlCol="0" anchor="t"/>
          <a:lstStyle/>
          <a:p>
            <a:pPr algn="l" indent="0" marL="0">
              <a:lnSpc>
                <a:spcPts val="2700"/>
              </a:lnSpc>
              <a:buNone/>
            </a:pPr>
            <a:r>
              <a:rPr lang="en-US" sz="1650" dirty="0">
                <a:solidFill>
                  <a:srgbClr val="405449"/>
                </a:solidFill>
                <a:latin typeface="Nobile" pitchFamily="34" charset="0"/>
                <a:ea typeface="Nobile" pitchFamily="34" charset="-122"/>
                <a:cs typeface="Nobile" pitchFamily="34" charset="-120"/>
              </a:rPr>
              <a:t>The system will use AI-powered algorithms to confirm the violation based on image recognition and traffic sensor data.</a:t>
            </a:r>
            <a:endParaRPr lang="en-US" sz="1650" dirty="0"/>
          </a:p>
        </p:txBody>
      </p:sp>
      <p:pic>
        <p:nvPicPr>
          <p:cNvPr id="10" name="Image 3" descr="preencoded.png">    </p:cNvPr>
          <p:cNvPicPr>
            <a:picLocks noChangeAspect="1"/>
          </p:cNvPicPr>
          <p:nvPr/>
        </p:nvPicPr>
        <p:blipFill>
          <a:blip r:embed="rId4"/>
          <a:stretch>
            <a:fillRect/>
          </a:stretch>
        </p:blipFill>
        <p:spPr>
          <a:xfrm>
            <a:off x="754023" y="5916692"/>
            <a:ext cx="1077278" cy="1723549"/>
          </a:xfrm>
          <a:prstGeom prst="rect">
            <a:avLst/>
          </a:prstGeom>
        </p:spPr>
      </p:pic>
      <p:sp>
        <p:nvSpPr>
          <p:cNvPr id="11" name="Text 5"/>
          <p:cNvSpPr/>
          <p:nvPr/>
        </p:nvSpPr>
        <p:spPr>
          <a:xfrm>
            <a:off x="2154436" y="6132076"/>
            <a:ext cx="3861673" cy="336590"/>
          </a:xfrm>
          <a:prstGeom prst="rect">
            <a:avLst/>
          </a:prstGeom>
          <a:noFill/>
          <a:ln/>
        </p:spPr>
        <p:txBody>
          <a:bodyPr wrap="none" lIns="0" tIns="0" rIns="0" bIns="0" rtlCol="0" anchor="t"/>
          <a:lstStyle/>
          <a:p>
            <a:pPr algn="l" indent="0" marL="0">
              <a:lnSpc>
                <a:spcPts val="2650"/>
              </a:lnSpc>
              <a:buNone/>
            </a:pPr>
            <a:r>
              <a:rPr lang="en-US" sz="2100" b="1" dirty="0">
                <a:solidFill>
                  <a:srgbClr val="405449"/>
                </a:solidFill>
                <a:latin typeface="Fraunces Extra Bold" pitchFamily="34" charset="0"/>
                <a:ea typeface="Fraunces Extra Bold" pitchFamily="34" charset="-122"/>
                <a:cs typeface="Fraunces Extra Bold" pitchFamily="34" charset="-120"/>
              </a:rPr>
              <a:t>Violation Report Generation</a:t>
            </a:r>
            <a:endParaRPr lang="en-US" sz="2100" dirty="0"/>
          </a:p>
        </p:txBody>
      </p:sp>
      <p:sp>
        <p:nvSpPr>
          <p:cNvPr id="12" name="Text 6"/>
          <p:cNvSpPr/>
          <p:nvPr/>
        </p:nvSpPr>
        <p:spPr>
          <a:xfrm>
            <a:off x="2154436" y="6597848"/>
            <a:ext cx="6235541" cy="689610"/>
          </a:xfrm>
          <a:prstGeom prst="rect">
            <a:avLst/>
          </a:prstGeom>
          <a:noFill/>
          <a:ln/>
        </p:spPr>
        <p:txBody>
          <a:bodyPr wrap="square" lIns="0" tIns="0" rIns="0" bIns="0" rtlCol="0" anchor="t"/>
          <a:lstStyle/>
          <a:p>
            <a:pPr algn="l" indent="0" marL="0">
              <a:lnSpc>
                <a:spcPts val="2700"/>
              </a:lnSpc>
              <a:buNone/>
            </a:pPr>
            <a:r>
              <a:rPr lang="en-US" sz="1650" dirty="0">
                <a:solidFill>
                  <a:srgbClr val="405449"/>
                </a:solidFill>
                <a:latin typeface="Nobile" pitchFamily="34" charset="0"/>
                <a:ea typeface="Nobile" pitchFamily="34" charset="-122"/>
                <a:cs typeface="Nobile" pitchFamily="34" charset="-120"/>
              </a:rPr>
              <a:t>A detailed violation report is generated, including images, time, location, and fine details.</a:t>
            </a:r>
            <a:endParaRPr lang="en-US" sz="16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258128" y="2424232"/>
            <a:ext cx="4970026" cy="3381018"/>
          </a:xfrm>
          <a:prstGeom prst="rect">
            <a:avLst/>
          </a:prstGeom>
        </p:spPr>
      </p:pic>
      <p:sp>
        <p:nvSpPr>
          <p:cNvPr id="3" name="Text 0"/>
          <p:cNvSpPr/>
          <p:nvPr/>
        </p:nvSpPr>
        <p:spPr>
          <a:xfrm>
            <a:off x="6209348" y="845939"/>
            <a:ext cx="5164336" cy="645557"/>
          </a:xfrm>
          <a:prstGeom prst="rect">
            <a:avLst/>
          </a:prstGeom>
          <a:noFill/>
          <a:ln/>
        </p:spPr>
        <p:txBody>
          <a:bodyPr wrap="none" lIns="0" tIns="0" rIns="0" bIns="0" rtlCol="0" anchor="t"/>
          <a:lstStyle/>
          <a:p>
            <a:pPr indent="0" marL="0">
              <a:lnSpc>
                <a:spcPts val="5050"/>
              </a:lnSpc>
              <a:buNone/>
            </a:pPr>
            <a:r>
              <a:rPr lang="en-US" sz="4050" b="1" dirty="0">
                <a:solidFill>
                  <a:srgbClr val="3B4540"/>
                </a:solidFill>
                <a:latin typeface="Fraunces Extra Bold" pitchFamily="34" charset="0"/>
                <a:ea typeface="Fraunces Extra Bold" pitchFamily="34" charset="-122"/>
                <a:cs typeface="Fraunces Extra Bold" pitchFamily="34" charset="-120"/>
              </a:rPr>
              <a:t>API Endpoints</a:t>
            </a:r>
            <a:endParaRPr lang="en-US" sz="4050" dirty="0"/>
          </a:p>
        </p:txBody>
      </p:sp>
      <p:sp>
        <p:nvSpPr>
          <p:cNvPr id="4" name="Text 1"/>
          <p:cNvSpPr/>
          <p:nvPr/>
        </p:nvSpPr>
        <p:spPr>
          <a:xfrm>
            <a:off x="6209348" y="1904524"/>
            <a:ext cx="3694152" cy="681633"/>
          </a:xfrm>
          <a:prstGeom prst="rect">
            <a:avLst/>
          </a:prstGeom>
          <a:noFill/>
          <a:ln/>
        </p:spPr>
        <p:txBody>
          <a:bodyPr wrap="none" lIns="0" tIns="0" rIns="0" bIns="0" rtlCol="0" anchor="t"/>
          <a:lstStyle/>
          <a:p>
            <a:pPr algn="ctr" indent="0" marL="0">
              <a:lnSpc>
                <a:spcPts val="5350"/>
              </a:lnSpc>
              <a:buNone/>
            </a:pPr>
            <a:r>
              <a:rPr lang="en-US" sz="5350" b="1" dirty="0">
                <a:solidFill>
                  <a:srgbClr val="405449"/>
                </a:solidFill>
                <a:latin typeface="Fraunces Extra Bold" pitchFamily="34" charset="0"/>
                <a:ea typeface="Fraunces Extra Bold" pitchFamily="34" charset="-122"/>
                <a:cs typeface="Fraunces Extra Bold" pitchFamily="34" charset="-120"/>
              </a:rPr>
              <a:t>1</a:t>
            </a:r>
            <a:endParaRPr lang="en-US" sz="5350" dirty="0"/>
          </a:p>
        </p:txBody>
      </p:sp>
      <p:sp>
        <p:nvSpPr>
          <p:cNvPr id="5" name="Text 2"/>
          <p:cNvSpPr/>
          <p:nvPr/>
        </p:nvSpPr>
        <p:spPr>
          <a:xfrm>
            <a:off x="6725126" y="2844284"/>
            <a:ext cx="2662476" cy="322778"/>
          </a:xfrm>
          <a:prstGeom prst="rect">
            <a:avLst/>
          </a:prstGeom>
          <a:noFill/>
          <a:ln/>
        </p:spPr>
        <p:txBody>
          <a:bodyPr wrap="none" lIns="0" tIns="0" rIns="0" bIns="0" rtlCol="0" anchor="t"/>
          <a:lstStyle/>
          <a:p>
            <a:pPr algn="ctr"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Vehicle Registration</a:t>
            </a:r>
            <a:endParaRPr lang="en-US" sz="2000" dirty="0"/>
          </a:p>
        </p:txBody>
      </p:sp>
      <p:sp>
        <p:nvSpPr>
          <p:cNvPr id="6" name="Text 3"/>
          <p:cNvSpPr/>
          <p:nvPr/>
        </p:nvSpPr>
        <p:spPr>
          <a:xfrm>
            <a:off x="6209348" y="3291007"/>
            <a:ext cx="3694152" cy="991553"/>
          </a:xfrm>
          <a:prstGeom prst="rect">
            <a:avLst/>
          </a:prstGeom>
          <a:noFill/>
          <a:ln/>
        </p:spPr>
        <p:txBody>
          <a:bodyPr wrap="square" lIns="0" tIns="0" rIns="0" bIns="0" rtlCol="0" anchor="t"/>
          <a:lstStyle/>
          <a:p>
            <a:pPr algn="ctr" indent="0" marL="0">
              <a:lnSpc>
                <a:spcPts val="2600"/>
              </a:lnSpc>
              <a:buNone/>
            </a:pPr>
            <a:r>
              <a:rPr lang="en-US" sz="1600" dirty="0">
                <a:solidFill>
                  <a:srgbClr val="405449"/>
                </a:solidFill>
                <a:latin typeface="Nobile" pitchFamily="34" charset="0"/>
                <a:ea typeface="Nobile" pitchFamily="34" charset="-122"/>
                <a:cs typeface="Nobile" pitchFamily="34" charset="-120"/>
              </a:rPr>
              <a:t>Users can register their vehicles, providing details like vehicle number, model, and owner information.</a:t>
            </a:r>
            <a:endParaRPr lang="en-US" sz="1600" dirty="0"/>
          </a:p>
        </p:txBody>
      </p:sp>
      <p:sp>
        <p:nvSpPr>
          <p:cNvPr id="7" name="Text 4"/>
          <p:cNvSpPr/>
          <p:nvPr/>
        </p:nvSpPr>
        <p:spPr>
          <a:xfrm>
            <a:off x="10213300" y="1904524"/>
            <a:ext cx="3694152" cy="681633"/>
          </a:xfrm>
          <a:prstGeom prst="rect">
            <a:avLst/>
          </a:prstGeom>
          <a:noFill/>
          <a:ln/>
        </p:spPr>
        <p:txBody>
          <a:bodyPr wrap="none" lIns="0" tIns="0" rIns="0" bIns="0" rtlCol="0" anchor="t"/>
          <a:lstStyle/>
          <a:p>
            <a:pPr algn="ctr" indent="0" marL="0">
              <a:lnSpc>
                <a:spcPts val="5350"/>
              </a:lnSpc>
              <a:buNone/>
            </a:pPr>
            <a:r>
              <a:rPr lang="en-US" sz="5350" b="1" dirty="0">
                <a:solidFill>
                  <a:srgbClr val="405449"/>
                </a:solidFill>
                <a:latin typeface="Fraunces Extra Bold" pitchFamily="34" charset="0"/>
                <a:ea typeface="Fraunces Extra Bold" pitchFamily="34" charset="-122"/>
                <a:cs typeface="Fraunces Extra Bold" pitchFamily="34" charset="-120"/>
              </a:rPr>
              <a:t>2</a:t>
            </a:r>
            <a:endParaRPr lang="en-US" sz="5350" dirty="0"/>
          </a:p>
        </p:txBody>
      </p:sp>
      <p:sp>
        <p:nvSpPr>
          <p:cNvPr id="8" name="Text 5"/>
          <p:cNvSpPr/>
          <p:nvPr/>
        </p:nvSpPr>
        <p:spPr>
          <a:xfrm>
            <a:off x="10278070" y="2844284"/>
            <a:ext cx="3564612" cy="322778"/>
          </a:xfrm>
          <a:prstGeom prst="rect">
            <a:avLst/>
          </a:prstGeom>
          <a:noFill/>
          <a:ln/>
        </p:spPr>
        <p:txBody>
          <a:bodyPr wrap="none" lIns="0" tIns="0" rIns="0" bIns="0" rtlCol="0" anchor="t"/>
          <a:lstStyle/>
          <a:p>
            <a:pPr algn="ctr"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Traffic Signal Management</a:t>
            </a:r>
            <a:endParaRPr lang="en-US" sz="2000" dirty="0"/>
          </a:p>
        </p:txBody>
      </p:sp>
      <p:sp>
        <p:nvSpPr>
          <p:cNvPr id="9" name="Text 6"/>
          <p:cNvSpPr/>
          <p:nvPr/>
        </p:nvSpPr>
        <p:spPr>
          <a:xfrm>
            <a:off x="10213300" y="3291007"/>
            <a:ext cx="3694152" cy="991553"/>
          </a:xfrm>
          <a:prstGeom prst="rect">
            <a:avLst/>
          </a:prstGeom>
          <a:noFill/>
          <a:ln/>
        </p:spPr>
        <p:txBody>
          <a:bodyPr wrap="square" lIns="0" tIns="0" rIns="0" bIns="0" rtlCol="0" anchor="t"/>
          <a:lstStyle/>
          <a:p>
            <a:pPr algn="ctr" indent="0" marL="0">
              <a:lnSpc>
                <a:spcPts val="2600"/>
              </a:lnSpc>
              <a:buNone/>
            </a:pPr>
            <a:r>
              <a:rPr lang="en-US" sz="1600" dirty="0">
                <a:solidFill>
                  <a:srgbClr val="405449"/>
                </a:solidFill>
                <a:latin typeface="Nobile" pitchFamily="34" charset="0"/>
                <a:ea typeface="Nobile" pitchFamily="34" charset="-122"/>
                <a:cs typeface="Nobile" pitchFamily="34" charset="-120"/>
              </a:rPr>
              <a:t>Authorities can control traffic signal timings, adjusting them based on real-time traffic conditions.</a:t>
            </a:r>
            <a:endParaRPr lang="en-US" sz="1600" dirty="0"/>
          </a:p>
        </p:txBody>
      </p:sp>
      <p:sp>
        <p:nvSpPr>
          <p:cNvPr id="10" name="Text 7"/>
          <p:cNvSpPr/>
          <p:nvPr/>
        </p:nvSpPr>
        <p:spPr>
          <a:xfrm>
            <a:off x="6209348" y="5005507"/>
            <a:ext cx="3694152" cy="681633"/>
          </a:xfrm>
          <a:prstGeom prst="rect">
            <a:avLst/>
          </a:prstGeom>
          <a:noFill/>
          <a:ln/>
        </p:spPr>
        <p:txBody>
          <a:bodyPr wrap="none" lIns="0" tIns="0" rIns="0" bIns="0" rtlCol="0" anchor="t"/>
          <a:lstStyle/>
          <a:p>
            <a:pPr algn="ctr" indent="0" marL="0">
              <a:lnSpc>
                <a:spcPts val="5350"/>
              </a:lnSpc>
              <a:buNone/>
            </a:pPr>
            <a:r>
              <a:rPr lang="en-US" sz="5350" b="1" dirty="0">
                <a:solidFill>
                  <a:srgbClr val="405449"/>
                </a:solidFill>
                <a:latin typeface="Fraunces Extra Bold" pitchFamily="34" charset="0"/>
                <a:ea typeface="Fraunces Extra Bold" pitchFamily="34" charset="-122"/>
                <a:cs typeface="Fraunces Extra Bold" pitchFamily="34" charset="-120"/>
              </a:rPr>
              <a:t>3</a:t>
            </a:r>
            <a:endParaRPr lang="en-US" sz="5350" dirty="0"/>
          </a:p>
        </p:txBody>
      </p:sp>
      <p:sp>
        <p:nvSpPr>
          <p:cNvPr id="11" name="Text 8"/>
          <p:cNvSpPr/>
          <p:nvPr/>
        </p:nvSpPr>
        <p:spPr>
          <a:xfrm>
            <a:off x="6760607" y="5945267"/>
            <a:ext cx="2591633" cy="322778"/>
          </a:xfrm>
          <a:prstGeom prst="rect">
            <a:avLst/>
          </a:prstGeom>
          <a:noFill/>
          <a:ln/>
        </p:spPr>
        <p:txBody>
          <a:bodyPr wrap="none" lIns="0" tIns="0" rIns="0" bIns="0" rtlCol="0" anchor="t"/>
          <a:lstStyle/>
          <a:p>
            <a:pPr algn="ctr"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Violation Reporting</a:t>
            </a:r>
            <a:endParaRPr lang="en-US" sz="2000" dirty="0"/>
          </a:p>
        </p:txBody>
      </p:sp>
      <p:sp>
        <p:nvSpPr>
          <p:cNvPr id="12" name="Text 9"/>
          <p:cNvSpPr/>
          <p:nvPr/>
        </p:nvSpPr>
        <p:spPr>
          <a:xfrm>
            <a:off x="6209348" y="6391989"/>
            <a:ext cx="3694152" cy="991553"/>
          </a:xfrm>
          <a:prstGeom prst="rect">
            <a:avLst/>
          </a:prstGeom>
          <a:noFill/>
          <a:ln/>
        </p:spPr>
        <p:txBody>
          <a:bodyPr wrap="square" lIns="0" tIns="0" rIns="0" bIns="0" rtlCol="0" anchor="t"/>
          <a:lstStyle/>
          <a:p>
            <a:pPr algn="ctr" indent="0" marL="0">
              <a:lnSpc>
                <a:spcPts val="2600"/>
              </a:lnSpc>
              <a:buNone/>
            </a:pPr>
            <a:r>
              <a:rPr lang="en-US" sz="1600" dirty="0">
                <a:solidFill>
                  <a:srgbClr val="405449"/>
                </a:solidFill>
                <a:latin typeface="Nobile" pitchFamily="34" charset="0"/>
                <a:ea typeface="Nobile" pitchFamily="34" charset="-122"/>
                <a:cs typeface="Nobile" pitchFamily="34" charset="-120"/>
              </a:rPr>
              <a:t>The system provides APIs for generating violation reports and accessing violation data.</a:t>
            </a:r>
            <a:endParaRPr lang="en-US" sz="1600" dirty="0"/>
          </a:p>
        </p:txBody>
      </p:sp>
      <p:sp>
        <p:nvSpPr>
          <p:cNvPr id="13" name="Text 10"/>
          <p:cNvSpPr/>
          <p:nvPr/>
        </p:nvSpPr>
        <p:spPr>
          <a:xfrm>
            <a:off x="10213300" y="5005507"/>
            <a:ext cx="3694152" cy="681633"/>
          </a:xfrm>
          <a:prstGeom prst="rect">
            <a:avLst/>
          </a:prstGeom>
          <a:noFill/>
          <a:ln/>
        </p:spPr>
        <p:txBody>
          <a:bodyPr wrap="none" lIns="0" tIns="0" rIns="0" bIns="0" rtlCol="0" anchor="t"/>
          <a:lstStyle/>
          <a:p>
            <a:pPr algn="ctr" indent="0" marL="0">
              <a:lnSpc>
                <a:spcPts val="5350"/>
              </a:lnSpc>
              <a:buNone/>
            </a:pPr>
            <a:r>
              <a:rPr lang="en-US" sz="5350" b="1" dirty="0">
                <a:solidFill>
                  <a:srgbClr val="405449"/>
                </a:solidFill>
                <a:latin typeface="Fraunces Extra Bold" pitchFamily="34" charset="0"/>
                <a:ea typeface="Fraunces Extra Bold" pitchFamily="34" charset="-122"/>
                <a:cs typeface="Fraunces Extra Bold" pitchFamily="34" charset="-120"/>
              </a:rPr>
              <a:t>4</a:t>
            </a:r>
            <a:endParaRPr lang="en-US" sz="5350" dirty="0"/>
          </a:p>
        </p:txBody>
      </p:sp>
      <p:sp>
        <p:nvSpPr>
          <p:cNvPr id="14" name="Text 11"/>
          <p:cNvSpPr/>
          <p:nvPr/>
        </p:nvSpPr>
        <p:spPr>
          <a:xfrm>
            <a:off x="10769322" y="5945267"/>
            <a:ext cx="2582108" cy="322778"/>
          </a:xfrm>
          <a:prstGeom prst="rect">
            <a:avLst/>
          </a:prstGeom>
          <a:noFill/>
          <a:ln/>
        </p:spPr>
        <p:txBody>
          <a:bodyPr wrap="none" lIns="0" tIns="0" rIns="0" bIns="0" rtlCol="0" anchor="t"/>
          <a:lstStyle/>
          <a:p>
            <a:pPr algn="ctr" indent="0" marL="0">
              <a:lnSpc>
                <a:spcPts val="2500"/>
              </a:lnSpc>
              <a:buNone/>
            </a:pPr>
            <a:r>
              <a:rPr lang="en-US" sz="2000" b="1" dirty="0">
                <a:solidFill>
                  <a:srgbClr val="405449"/>
                </a:solidFill>
                <a:latin typeface="Fraunces Extra Bold" pitchFamily="34" charset="0"/>
                <a:ea typeface="Fraunces Extra Bold" pitchFamily="34" charset="-122"/>
                <a:cs typeface="Fraunces Extra Bold" pitchFamily="34" charset="-120"/>
              </a:rPr>
              <a:t>Traffic Monitoring</a:t>
            </a:r>
            <a:endParaRPr lang="en-US" sz="2000" dirty="0"/>
          </a:p>
        </p:txBody>
      </p:sp>
      <p:sp>
        <p:nvSpPr>
          <p:cNvPr id="15" name="Text 12"/>
          <p:cNvSpPr/>
          <p:nvPr/>
        </p:nvSpPr>
        <p:spPr>
          <a:xfrm>
            <a:off x="10213300" y="6391989"/>
            <a:ext cx="3694152" cy="991553"/>
          </a:xfrm>
          <a:prstGeom prst="rect">
            <a:avLst/>
          </a:prstGeom>
          <a:noFill/>
          <a:ln/>
        </p:spPr>
        <p:txBody>
          <a:bodyPr wrap="square" lIns="0" tIns="0" rIns="0" bIns="0" rtlCol="0" anchor="t"/>
          <a:lstStyle/>
          <a:p>
            <a:pPr algn="ctr" indent="0" marL="0">
              <a:lnSpc>
                <a:spcPts val="2600"/>
              </a:lnSpc>
              <a:buNone/>
            </a:pPr>
            <a:r>
              <a:rPr lang="en-US" sz="1600" dirty="0">
                <a:solidFill>
                  <a:srgbClr val="405449"/>
                </a:solidFill>
                <a:latin typeface="Nobile" pitchFamily="34" charset="0"/>
                <a:ea typeface="Nobile" pitchFamily="34" charset="-122"/>
                <a:cs typeface="Nobile" pitchFamily="34" charset="-120"/>
              </a:rPr>
              <a:t>APIs allow access to real-time traffic data, including sensor readings, traffic flow, and congestion levels.</a:t>
            </a:r>
            <a:endParaRPr lang="en-US"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734020"/>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Future Directions</a:t>
            </a:r>
            <a:endParaRPr lang="en-US" sz="4450" dirty="0"/>
          </a:p>
        </p:txBody>
      </p:sp>
      <p:sp>
        <p:nvSpPr>
          <p:cNvPr id="3" name="Shape 1"/>
          <p:cNvSpPr/>
          <p:nvPr/>
        </p:nvSpPr>
        <p:spPr>
          <a:xfrm>
            <a:off x="793790" y="1896428"/>
            <a:ext cx="2173724" cy="1669852"/>
          </a:xfrm>
          <a:prstGeom prst="roundRect">
            <a:avLst>
              <a:gd name="adj" fmla="val 12225"/>
            </a:avLst>
          </a:prstGeom>
          <a:solidFill>
            <a:srgbClr val="E8F3E8"/>
          </a:solidFill>
          <a:ln/>
        </p:spPr>
      </p:sp>
      <p:sp>
        <p:nvSpPr>
          <p:cNvPr id="4" name="Text 2"/>
          <p:cNvSpPr/>
          <p:nvPr/>
        </p:nvSpPr>
        <p:spPr>
          <a:xfrm>
            <a:off x="1020604" y="2504599"/>
            <a:ext cx="141446" cy="453509"/>
          </a:xfrm>
          <a:prstGeom prst="rect">
            <a:avLst/>
          </a:prstGeom>
          <a:noFill/>
          <a:ln/>
        </p:spPr>
        <p:txBody>
          <a:bodyPr wrap="none" lIns="0" tIns="0" rIns="0" bIns="0" rtlCol="0" anchor="t"/>
          <a:lstStyle/>
          <a:p>
            <a:pPr algn="ctr" indent="0" marL="0">
              <a:lnSpc>
                <a:spcPts val="3550"/>
              </a:lnSpc>
              <a:buNone/>
            </a:pPr>
            <a:r>
              <a:rPr lang="en-US" sz="2200" b="1" dirty="0">
                <a:solidFill>
                  <a:srgbClr val="405449"/>
                </a:solidFill>
                <a:latin typeface="Fraunces Extra Bold" pitchFamily="34" charset="0"/>
                <a:ea typeface="Fraunces Extra Bold" pitchFamily="34" charset="-122"/>
                <a:cs typeface="Fraunces Extra Bold" pitchFamily="34" charset="-120"/>
              </a:rPr>
              <a:t>1</a:t>
            </a:r>
            <a:endParaRPr lang="en-US" sz="2200" dirty="0"/>
          </a:p>
        </p:txBody>
      </p:sp>
      <p:sp>
        <p:nvSpPr>
          <p:cNvPr id="5" name="Text 3"/>
          <p:cNvSpPr/>
          <p:nvPr/>
        </p:nvSpPr>
        <p:spPr>
          <a:xfrm>
            <a:off x="3194328" y="2123242"/>
            <a:ext cx="3541038"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Advanced AI Integration</a:t>
            </a:r>
            <a:endParaRPr lang="en-US" sz="2200" dirty="0"/>
          </a:p>
        </p:txBody>
      </p:sp>
      <p:sp>
        <p:nvSpPr>
          <p:cNvPr id="6" name="Text 4"/>
          <p:cNvSpPr/>
          <p:nvPr/>
        </p:nvSpPr>
        <p:spPr>
          <a:xfrm>
            <a:off x="3194328" y="2613660"/>
            <a:ext cx="10415468"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Integrating advanced AI algorithms for more accurate violation detection and traffic flow optimization.</a:t>
            </a:r>
            <a:endParaRPr lang="en-US" sz="1750" dirty="0"/>
          </a:p>
        </p:txBody>
      </p:sp>
      <p:sp>
        <p:nvSpPr>
          <p:cNvPr id="7" name="Shape 5"/>
          <p:cNvSpPr/>
          <p:nvPr/>
        </p:nvSpPr>
        <p:spPr>
          <a:xfrm>
            <a:off x="3080861" y="3551039"/>
            <a:ext cx="10642402" cy="15240"/>
          </a:xfrm>
          <a:prstGeom prst="roundRect">
            <a:avLst>
              <a:gd name="adj" fmla="val 1339536"/>
            </a:avLst>
          </a:prstGeom>
          <a:solidFill>
            <a:srgbClr val="CED9CE"/>
          </a:solidFill>
          <a:ln/>
        </p:spPr>
      </p:sp>
      <p:sp>
        <p:nvSpPr>
          <p:cNvPr id="8" name="Shape 6"/>
          <p:cNvSpPr/>
          <p:nvPr/>
        </p:nvSpPr>
        <p:spPr>
          <a:xfrm>
            <a:off x="793790" y="3679627"/>
            <a:ext cx="4347567" cy="1669852"/>
          </a:xfrm>
          <a:prstGeom prst="roundRect">
            <a:avLst>
              <a:gd name="adj" fmla="val 12225"/>
            </a:avLst>
          </a:prstGeom>
          <a:solidFill>
            <a:srgbClr val="E8F3E8"/>
          </a:solidFill>
          <a:ln/>
        </p:spPr>
      </p:sp>
      <p:sp>
        <p:nvSpPr>
          <p:cNvPr id="9" name="Text 7"/>
          <p:cNvSpPr/>
          <p:nvPr/>
        </p:nvSpPr>
        <p:spPr>
          <a:xfrm>
            <a:off x="1020604" y="4287798"/>
            <a:ext cx="185261" cy="453509"/>
          </a:xfrm>
          <a:prstGeom prst="rect">
            <a:avLst/>
          </a:prstGeom>
          <a:noFill/>
          <a:ln/>
        </p:spPr>
        <p:txBody>
          <a:bodyPr wrap="none" lIns="0" tIns="0" rIns="0" bIns="0" rtlCol="0" anchor="t"/>
          <a:lstStyle/>
          <a:p>
            <a:pPr algn="ctr" indent="0" marL="0">
              <a:lnSpc>
                <a:spcPts val="3550"/>
              </a:lnSpc>
              <a:buNone/>
            </a:pPr>
            <a:r>
              <a:rPr lang="en-US" sz="2200" b="1" dirty="0">
                <a:solidFill>
                  <a:srgbClr val="405449"/>
                </a:solidFill>
                <a:latin typeface="Fraunces Extra Bold" pitchFamily="34" charset="0"/>
                <a:ea typeface="Fraunces Extra Bold" pitchFamily="34" charset="-122"/>
                <a:cs typeface="Fraunces Extra Bold" pitchFamily="34" charset="-120"/>
              </a:rPr>
              <a:t>2</a:t>
            </a:r>
            <a:endParaRPr lang="en-US" sz="2200" dirty="0"/>
          </a:p>
        </p:txBody>
      </p:sp>
      <p:sp>
        <p:nvSpPr>
          <p:cNvPr id="10" name="Text 8"/>
          <p:cNvSpPr/>
          <p:nvPr/>
        </p:nvSpPr>
        <p:spPr>
          <a:xfrm>
            <a:off x="5368171" y="3906441"/>
            <a:ext cx="4084082"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Real-time Traffic Prediction</a:t>
            </a:r>
            <a:endParaRPr lang="en-US" sz="2200" dirty="0"/>
          </a:p>
        </p:txBody>
      </p:sp>
      <p:sp>
        <p:nvSpPr>
          <p:cNvPr id="11" name="Text 9"/>
          <p:cNvSpPr/>
          <p:nvPr/>
        </p:nvSpPr>
        <p:spPr>
          <a:xfrm>
            <a:off x="5368171" y="4396859"/>
            <a:ext cx="8241625"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Leveraging machine learning to predict traffic patterns and proactively adjust traffic signals to minimize congestion.</a:t>
            </a:r>
            <a:endParaRPr lang="en-US" sz="1750" dirty="0"/>
          </a:p>
        </p:txBody>
      </p:sp>
      <p:sp>
        <p:nvSpPr>
          <p:cNvPr id="12" name="Shape 10"/>
          <p:cNvSpPr/>
          <p:nvPr/>
        </p:nvSpPr>
        <p:spPr>
          <a:xfrm>
            <a:off x="5254704" y="5334238"/>
            <a:ext cx="8468558" cy="15240"/>
          </a:xfrm>
          <a:prstGeom prst="roundRect">
            <a:avLst>
              <a:gd name="adj" fmla="val 1339536"/>
            </a:avLst>
          </a:prstGeom>
          <a:solidFill>
            <a:srgbClr val="CED9CE"/>
          </a:solidFill>
          <a:ln/>
        </p:spPr>
      </p:sp>
      <p:sp>
        <p:nvSpPr>
          <p:cNvPr id="13" name="Shape 11"/>
          <p:cNvSpPr/>
          <p:nvPr/>
        </p:nvSpPr>
        <p:spPr>
          <a:xfrm>
            <a:off x="793790" y="5462826"/>
            <a:ext cx="6521410" cy="2032754"/>
          </a:xfrm>
          <a:prstGeom prst="roundRect">
            <a:avLst>
              <a:gd name="adj" fmla="val 10043"/>
            </a:avLst>
          </a:prstGeom>
          <a:solidFill>
            <a:srgbClr val="E8F3E8"/>
          </a:solidFill>
          <a:ln/>
        </p:spPr>
      </p:sp>
      <p:sp>
        <p:nvSpPr>
          <p:cNvPr id="14" name="Text 12"/>
          <p:cNvSpPr/>
          <p:nvPr/>
        </p:nvSpPr>
        <p:spPr>
          <a:xfrm>
            <a:off x="1020604" y="6252448"/>
            <a:ext cx="171212" cy="453509"/>
          </a:xfrm>
          <a:prstGeom prst="rect">
            <a:avLst/>
          </a:prstGeom>
          <a:noFill/>
          <a:ln/>
        </p:spPr>
        <p:txBody>
          <a:bodyPr wrap="none" lIns="0" tIns="0" rIns="0" bIns="0" rtlCol="0" anchor="t"/>
          <a:lstStyle/>
          <a:p>
            <a:pPr algn="ctr" indent="0" marL="0">
              <a:lnSpc>
                <a:spcPts val="3550"/>
              </a:lnSpc>
              <a:buNone/>
            </a:pPr>
            <a:r>
              <a:rPr lang="en-US" sz="2200" b="1" dirty="0">
                <a:solidFill>
                  <a:srgbClr val="405449"/>
                </a:solidFill>
                <a:latin typeface="Fraunces Extra Bold" pitchFamily="34" charset="0"/>
                <a:ea typeface="Fraunces Extra Bold" pitchFamily="34" charset="-122"/>
                <a:cs typeface="Fraunces Extra Bold" pitchFamily="34" charset="-120"/>
              </a:rPr>
              <a:t>3</a:t>
            </a:r>
            <a:endParaRPr lang="en-US" sz="2200" dirty="0"/>
          </a:p>
        </p:txBody>
      </p:sp>
      <p:sp>
        <p:nvSpPr>
          <p:cNvPr id="15" name="Text 13"/>
          <p:cNvSpPr/>
          <p:nvPr/>
        </p:nvSpPr>
        <p:spPr>
          <a:xfrm>
            <a:off x="7542014" y="5689640"/>
            <a:ext cx="3887748"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Smart Mobility Integration</a:t>
            </a:r>
            <a:endParaRPr lang="en-US" sz="2200" dirty="0"/>
          </a:p>
        </p:txBody>
      </p:sp>
      <p:sp>
        <p:nvSpPr>
          <p:cNvPr id="16" name="Text 14"/>
          <p:cNvSpPr/>
          <p:nvPr/>
        </p:nvSpPr>
        <p:spPr>
          <a:xfrm>
            <a:off x="7542014" y="6180058"/>
            <a:ext cx="6067782" cy="1088708"/>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Integrating with smart mobility solutions like ride-sharing platforms and autonomous vehicles to improve overall transportation efficiency.</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793790" y="1793319"/>
            <a:ext cx="13042821" cy="4642961"/>
          </a:xfrm>
          <a:prstGeom prst="roundRect">
            <a:avLst>
              <a:gd name="adj" fmla="val 4397"/>
            </a:avLst>
          </a:prstGeom>
          <a:noFill/>
          <a:ln w="7620">
            <a:solidFill>
              <a:srgbClr val="000000">
                <a:alpha val="8000"/>
              </a:srgbClr>
            </a:solidFill>
            <a:prstDash val="solid"/>
          </a:ln>
        </p:spPr>
      </p:sp>
      <p:sp>
        <p:nvSpPr>
          <p:cNvPr id="3" name="Shape 1"/>
          <p:cNvSpPr/>
          <p:nvPr/>
        </p:nvSpPr>
        <p:spPr>
          <a:xfrm>
            <a:off x="801410" y="1800939"/>
            <a:ext cx="13027581" cy="650319"/>
          </a:xfrm>
          <a:prstGeom prst="rect">
            <a:avLst/>
          </a:prstGeom>
          <a:solidFill>
            <a:srgbClr val="FFFFFF">
              <a:alpha val="4000"/>
            </a:srgbClr>
          </a:solidFill>
          <a:ln/>
        </p:spPr>
      </p:sp>
      <p:sp>
        <p:nvSpPr>
          <p:cNvPr id="4" name="Text 2"/>
          <p:cNvSpPr/>
          <p:nvPr/>
        </p:nvSpPr>
        <p:spPr>
          <a:xfrm>
            <a:off x="1028224" y="1944648"/>
            <a:ext cx="6056352" cy="362903"/>
          </a:xfrm>
          <a:prstGeom prst="rect">
            <a:avLst/>
          </a:prstGeom>
          <a:noFill/>
          <a:ln/>
        </p:spPr>
        <p:txBody>
          <a:bodyPr wrap="none" lIns="0" tIns="0" rIns="0" bIns="0" rtlCol="0" anchor="t"/>
          <a:lstStyle/>
          <a:p>
            <a:pPr indent="0" marL="0">
              <a:lnSpc>
                <a:spcPts val="2850"/>
              </a:lnSpc>
              <a:buNone/>
            </a:pPr>
            <a:r>
              <a:rPr lang="en-US" sz="1750" b="1" dirty="0">
                <a:solidFill>
                  <a:srgbClr val="405449"/>
                </a:solidFill>
                <a:latin typeface="Nobile" pitchFamily="34" charset="0"/>
                <a:ea typeface="Nobile" pitchFamily="34" charset="-122"/>
                <a:cs typeface="Nobile" pitchFamily="34" charset="-120"/>
              </a:rPr>
              <a:t>Group Member</a:t>
            </a:r>
            <a:endParaRPr lang="en-US" sz="1750" dirty="0"/>
          </a:p>
        </p:txBody>
      </p:sp>
      <p:sp>
        <p:nvSpPr>
          <p:cNvPr id="5" name="Text 3"/>
          <p:cNvSpPr/>
          <p:nvPr/>
        </p:nvSpPr>
        <p:spPr>
          <a:xfrm>
            <a:off x="7545824" y="1944648"/>
            <a:ext cx="6056352" cy="362903"/>
          </a:xfrm>
          <a:prstGeom prst="rect">
            <a:avLst/>
          </a:prstGeom>
          <a:noFill/>
          <a:ln/>
        </p:spPr>
        <p:txBody>
          <a:bodyPr wrap="none" lIns="0" tIns="0" rIns="0" bIns="0" rtlCol="0" anchor="t"/>
          <a:lstStyle/>
          <a:p>
            <a:pPr indent="0" marL="0">
              <a:lnSpc>
                <a:spcPts val="2850"/>
              </a:lnSpc>
              <a:buNone/>
            </a:pPr>
            <a:r>
              <a:rPr lang="en-US" sz="1750" b="1" dirty="0">
                <a:solidFill>
                  <a:srgbClr val="405449"/>
                </a:solidFill>
                <a:latin typeface="Nobile" pitchFamily="34" charset="0"/>
                <a:ea typeface="Nobile" pitchFamily="34" charset="-122"/>
                <a:cs typeface="Nobile" pitchFamily="34" charset="-120"/>
              </a:rPr>
              <a:t>Use Case each person worked on</a:t>
            </a:r>
            <a:endParaRPr lang="en-US" sz="1750" dirty="0"/>
          </a:p>
        </p:txBody>
      </p:sp>
      <p:sp>
        <p:nvSpPr>
          <p:cNvPr id="6" name="Shape 4"/>
          <p:cNvSpPr/>
          <p:nvPr/>
        </p:nvSpPr>
        <p:spPr>
          <a:xfrm>
            <a:off x="801410" y="2451259"/>
            <a:ext cx="13027581" cy="650319"/>
          </a:xfrm>
          <a:prstGeom prst="rect">
            <a:avLst/>
          </a:prstGeom>
          <a:solidFill>
            <a:srgbClr val="000000">
              <a:alpha val="4000"/>
            </a:srgbClr>
          </a:solidFill>
          <a:ln/>
        </p:spPr>
      </p:sp>
      <p:sp>
        <p:nvSpPr>
          <p:cNvPr id="7" name="Text 5"/>
          <p:cNvSpPr/>
          <p:nvPr/>
        </p:nvSpPr>
        <p:spPr>
          <a:xfrm>
            <a:off x="1028224" y="2594967"/>
            <a:ext cx="60563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Anushka Ravindra Sandbhor</a:t>
            </a:r>
            <a:endParaRPr lang="en-US" sz="1750" dirty="0"/>
          </a:p>
        </p:txBody>
      </p:sp>
      <p:sp>
        <p:nvSpPr>
          <p:cNvPr id="8" name="Text 6"/>
          <p:cNvSpPr/>
          <p:nvPr/>
        </p:nvSpPr>
        <p:spPr>
          <a:xfrm>
            <a:off x="7545824" y="2594967"/>
            <a:ext cx="60563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AWS S3 upload, admin authentication</a:t>
            </a:r>
            <a:endParaRPr lang="en-US" sz="1750" dirty="0"/>
          </a:p>
        </p:txBody>
      </p:sp>
      <p:sp>
        <p:nvSpPr>
          <p:cNvPr id="9" name="Shape 7"/>
          <p:cNvSpPr/>
          <p:nvPr/>
        </p:nvSpPr>
        <p:spPr>
          <a:xfrm>
            <a:off x="801410" y="3101578"/>
            <a:ext cx="13027581" cy="1013222"/>
          </a:xfrm>
          <a:prstGeom prst="rect">
            <a:avLst/>
          </a:prstGeom>
          <a:solidFill>
            <a:srgbClr val="FFFFFF">
              <a:alpha val="4000"/>
            </a:srgbClr>
          </a:solidFill>
          <a:ln/>
        </p:spPr>
      </p:sp>
      <p:sp>
        <p:nvSpPr>
          <p:cNvPr id="10" name="Text 8"/>
          <p:cNvSpPr/>
          <p:nvPr/>
        </p:nvSpPr>
        <p:spPr>
          <a:xfrm>
            <a:off x="1028224" y="3245287"/>
            <a:ext cx="60563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Shourya Chourasia</a:t>
            </a:r>
            <a:endParaRPr lang="en-US" sz="1750" dirty="0"/>
          </a:p>
        </p:txBody>
      </p:sp>
      <p:sp>
        <p:nvSpPr>
          <p:cNvPr id="11" name="Text 9"/>
          <p:cNvSpPr/>
          <p:nvPr/>
        </p:nvSpPr>
        <p:spPr>
          <a:xfrm>
            <a:off x="7545824" y="3245287"/>
            <a:ext cx="6056352" cy="72580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Vehicle Registration Management, MongoDB Database management</a:t>
            </a:r>
            <a:endParaRPr lang="en-US" sz="1750" dirty="0"/>
          </a:p>
        </p:txBody>
      </p:sp>
      <p:sp>
        <p:nvSpPr>
          <p:cNvPr id="12" name="Shape 10"/>
          <p:cNvSpPr/>
          <p:nvPr/>
        </p:nvSpPr>
        <p:spPr>
          <a:xfrm>
            <a:off x="801410" y="4114800"/>
            <a:ext cx="13027581" cy="650319"/>
          </a:xfrm>
          <a:prstGeom prst="rect">
            <a:avLst/>
          </a:prstGeom>
          <a:solidFill>
            <a:srgbClr val="000000">
              <a:alpha val="4000"/>
            </a:srgbClr>
          </a:solidFill>
          <a:ln/>
        </p:spPr>
      </p:sp>
      <p:sp>
        <p:nvSpPr>
          <p:cNvPr id="13" name="Text 11"/>
          <p:cNvSpPr/>
          <p:nvPr/>
        </p:nvSpPr>
        <p:spPr>
          <a:xfrm>
            <a:off x="1028224" y="4258508"/>
            <a:ext cx="60563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Rani Uttam Kamble</a:t>
            </a:r>
            <a:endParaRPr lang="en-US" sz="1750" dirty="0"/>
          </a:p>
        </p:txBody>
      </p:sp>
      <p:sp>
        <p:nvSpPr>
          <p:cNvPr id="14" name="Text 12"/>
          <p:cNvSpPr/>
          <p:nvPr/>
        </p:nvSpPr>
        <p:spPr>
          <a:xfrm>
            <a:off x="7545824" y="4258508"/>
            <a:ext cx="60563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Traffic Violation Detection and Reporting, Testing</a:t>
            </a:r>
            <a:endParaRPr lang="en-US" sz="1750" dirty="0"/>
          </a:p>
        </p:txBody>
      </p:sp>
      <p:sp>
        <p:nvSpPr>
          <p:cNvPr id="15" name="Shape 13"/>
          <p:cNvSpPr/>
          <p:nvPr/>
        </p:nvSpPr>
        <p:spPr>
          <a:xfrm>
            <a:off x="801410" y="4765119"/>
            <a:ext cx="13027581" cy="1013222"/>
          </a:xfrm>
          <a:prstGeom prst="rect">
            <a:avLst/>
          </a:prstGeom>
          <a:solidFill>
            <a:srgbClr val="FFFFFF">
              <a:alpha val="4000"/>
            </a:srgbClr>
          </a:solidFill>
          <a:ln/>
        </p:spPr>
      </p:sp>
      <p:sp>
        <p:nvSpPr>
          <p:cNvPr id="16" name="Text 14"/>
          <p:cNvSpPr/>
          <p:nvPr/>
        </p:nvSpPr>
        <p:spPr>
          <a:xfrm>
            <a:off x="1028224" y="4908828"/>
            <a:ext cx="60563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Anusha Tikarya</a:t>
            </a:r>
            <a:endParaRPr lang="en-US" sz="1750" dirty="0"/>
          </a:p>
        </p:txBody>
      </p:sp>
      <p:sp>
        <p:nvSpPr>
          <p:cNvPr id="17" name="Text 15"/>
          <p:cNvSpPr/>
          <p:nvPr/>
        </p:nvSpPr>
        <p:spPr>
          <a:xfrm>
            <a:off x="7545824" y="4908828"/>
            <a:ext cx="6056352" cy="72580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Fine Payment Automation, MYSQL database management</a:t>
            </a:r>
            <a:endParaRPr lang="en-US" sz="1750" dirty="0"/>
          </a:p>
        </p:txBody>
      </p:sp>
      <p:sp>
        <p:nvSpPr>
          <p:cNvPr id="18" name="Shape 16"/>
          <p:cNvSpPr/>
          <p:nvPr/>
        </p:nvSpPr>
        <p:spPr>
          <a:xfrm>
            <a:off x="801410" y="5778341"/>
            <a:ext cx="13027581" cy="650319"/>
          </a:xfrm>
          <a:prstGeom prst="rect">
            <a:avLst/>
          </a:prstGeom>
          <a:solidFill>
            <a:srgbClr val="000000">
              <a:alpha val="4000"/>
            </a:srgbClr>
          </a:solidFill>
          <a:ln/>
        </p:spPr>
      </p:sp>
      <p:sp>
        <p:nvSpPr>
          <p:cNvPr id="19" name="Text 17"/>
          <p:cNvSpPr/>
          <p:nvPr/>
        </p:nvSpPr>
        <p:spPr>
          <a:xfrm>
            <a:off x="1028224" y="5922050"/>
            <a:ext cx="60563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Vaidehi Vithoba Pipare</a:t>
            </a:r>
            <a:endParaRPr lang="en-US" sz="1750" dirty="0"/>
          </a:p>
        </p:txBody>
      </p:sp>
      <p:sp>
        <p:nvSpPr>
          <p:cNvPr id="20" name="Text 18"/>
          <p:cNvSpPr/>
          <p:nvPr/>
        </p:nvSpPr>
        <p:spPr>
          <a:xfrm>
            <a:off x="7545824" y="5922050"/>
            <a:ext cx="60563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Violation Report Generation, PPT</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2070854"/>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Our Team - </a:t>
            </a:r>
            <a:endParaRPr lang="en-US" sz="4450" dirty="0"/>
          </a:p>
        </p:txBody>
      </p:sp>
      <p:sp>
        <p:nvSpPr>
          <p:cNvPr id="3" name="Text 1"/>
          <p:cNvSpPr/>
          <p:nvPr/>
        </p:nvSpPr>
        <p:spPr>
          <a:xfrm>
            <a:off x="793790" y="3323868"/>
            <a:ext cx="6244709"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ANUSHKA SANDBHOR (HOST)</a:t>
            </a:r>
            <a:endParaRPr lang="en-US" sz="1750" dirty="0"/>
          </a:p>
        </p:txBody>
      </p:sp>
      <p:sp>
        <p:nvSpPr>
          <p:cNvPr id="4" name="Text 2"/>
          <p:cNvSpPr/>
          <p:nvPr/>
        </p:nvSpPr>
        <p:spPr>
          <a:xfrm>
            <a:off x="793790" y="3890843"/>
            <a:ext cx="6244709"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RANI KAMBLE (CO - HOST)</a:t>
            </a:r>
            <a:endParaRPr lang="en-US" sz="1750" dirty="0"/>
          </a:p>
        </p:txBody>
      </p:sp>
      <p:sp>
        <p:nvSpPr>
          <p:cNvPr id="5" name="Text 3"/>
          <p:cNvSpPr/>
          <p:nvPr/>
        </p:nvSpPr>
        <p:spPr>
          <a:xfrm>
            <a:off x="793790" y="4457819"/>
            <a:ext cx="6244709"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SHOURYA CHOURASIA</a:t>
            </a:r>
            <a:endParaRPr lang="en-US" sz="1750" dirty="0"/>
          </a:p>
        </p:txBody>
      </p:sp>
      <p:sp>
        <p:nvSpPr>
          <p:cNvPr id="6" name="Text 4"/>
          <p:cNvSpPr/>
          <p:nvPr/>
        </p:nvSpPr>
        <p:spPr>
          <a:xfrm>
            <a:off x="793790" y="5024795"/>
            <a:ext cx="6244709"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ANUSHA TIKARYA</a:t>
            </a:r>
            <a:endParaRPr lang="en-US" sz="1750" dirty="0"/>
          </a:p>
        </p:txBody>
      </p:sp>
      <p:sp>
        <p:nvSpPr>
          <p:cNvPr id="7" name="Text 5"/>
          <p:cNvSpPr/>
          <p:nvPr/>
        </p:nvSpPr>
        <p:spPr>
          <a:xfrm>
            <a:off x="793790" y="5591770"/>
            <a:ext cx="6244709"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VAIDEHI PIPARE</a:t>
            </a:r>
            <a:endParaRPr lang="en-US" sz="1750" dirty="0"/>
          </a:p>
        </p:txBody>
      </p:sp>
      <p:sp>
        <p:nvSpPr>
          <p:cNvPr id="8" name="Text 6"/>
          <p:cNvSpPr/>
          <p:nvPr/>
        </p:nvSpPr>
        <p:spPr>
          <a:xfrm>
            <a:off x="7599521" y="3323868"/>
            <a:ext cx="6244709" cy="362903"/>
          </a:xfrm>
          <a:prstGeom prst="rect">
            <a:avLst/>
          </a:prstGeom>
          <a:noFill/>
          <a:ln/>
        </p:spPr>
        <p:txBody>
          <a:bodyPr wrap="none" lIns="0" tIns="0" rIns="0" bIns="0" rtlCol="0" anchor="t"/>
          <a:lstStyle/>
          <a:p>
            <a:pPr indent="0" marL="0">
              <a:lnSpc>
                <a:spcPts val="2850"/>
              </a:lnSpc>
              <a:buNone/>
            </a:pPr>
            <a:endParaRPr lang="en-US" sz="1750" dirty="0"/>
          </a:p>
        </p:txBody>
      </p:sp>
      <p:sp>
        <p:nvSpPr>
          <p:cNvPr id="9" name="Text 7"/>
          <p:cNvSpPr/>
          <p:nvPr/>
        </p:nvSpPr>
        <p:spPr>
          <a:xfrm>
            <a:off x="7599521" y="3913584"/>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Thank you !</a:t>
            </a:r>
            <a:endParaRPr lang="en-US" sz="4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A Smarter City</a:t>
            </a:r>
            <a:endParaRPr lang="en-US" sz="4450" dirty="0"/>
          </a:p>
        </p:txBody>
      </p:sp>
      <p:sp>
        <p:nvSpPr>
          <p:cNvPr id="3" name="Text 1"/>
          <p:cNvSpPr/>
          <p:nvPr/>
        </p:nvSpPr>
        <p:spPr>
          <a:xfrm>
            <a:off x="793790" y="3815715"/>
            <a:ext cx="3114199" cy="354330"/>
          </a:xfrm>
          <a:prstGeom prst="rect">
            <a:avLst/>
          </a:prstGeom>
          <a:noFill/>
          <a:ln/>
        </p:spPr>
        <p:txBody>
          <a:bodyPr wrap="none" lIns="0" tIns="0" rIns="0" bIns="0" rtlCol="0" anchor="t"/>
          <a:lstStyle/>
          <a:p>
            <a:pPr indent="0" marL="0">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Real-time Monitoring</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FlowTrack uses traffic sensors and cameras to monitor real-time traffic conditions, providing valuable insights for optimizing traffic flow.</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Violation Detection</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The system automatically detects traffic violations, such as red-light jumping and speeding, using camera footage and sensor data.</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2168366"/>
            <a:ext cx="6640949" cy="3892868"/>
          </a:xfrm>
          <a:prstGeom prst="rect">
            <a:avLst/>
          </a:prstGeom>
        </p:spPr>
      </p:pic>
      <p:sp>
        <p:nvSpPr>
          <p:cNvPr id="3" name="Text 0"/>
          <p:cNvSpPr/>
          <p:nvPr/>
        </p:nvSpPr>
        <p:spPr>
          <a:xfrm>
            <a:off x="9502973" y="3122533"/>
            <a:ext cx="4341138" cy="1417558"/>
          </a:xfrm>
          <a:prstGeom prst="rect">
            <a:avLst/>
          </a:prstGeom>
          <a:noFill/>
          <a:ln/>
        </p:spPr>
        <p:txBody>
          <a:bodyPr wrap="squar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Database     Diagram</a:t>
            </a:r>
            <a:endParaRPr lang="en-US" sz="4450" dirty="0"/>
          </a:p>
        </p:txBody>
      </p:sp>
      <p:sp>
        <p:nvSpPr>
          <p:cNvPr id="4" name="Text 1"/>
          <p:cNvSpPr/>
          <p:nvPr/>
        </p:nvSpPr>
        <p:spPr>
          <a:xfrm>
            <a:off x="9502973" y="4766905"/>
            <a:ext cx="4341138"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3122414"/>
            <a:ext cx="3933349" cy="1417558"/>
          </a:xfrm>
          <a:prstGeom prst="rect">
            <a:avLst/>
          </a:prstGeom>
          <a:noFill/>
          <a:ln/>
        </p:spPr>
        <p:txBody>
          <a:bodyPr wrap="squar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Sequence Diagram</a:t>
            </a:r>
            <a:endParaRPr lang="en-US" sz="4450" dirty="0"/>
          </a:p>
        </p:txBody>
      </p:sp>
      <p:sp>
        <p:nvSpPr>
          <p:cNvPr id="3" name="Text 1"/>
          <p:cNvSpPr/>
          <p:nvPr/>
        </p:nvSpPr>
        <p:spPr>
          <a:xfrm>
            <a:off x="793790" y="4766786"/>
            <a:ext cx="3933349" cy="362903"/>
          </a:xfrm>
          <a:prstGeom prst="rect">
            <a:avLst/>
          </a:prstGeom>
          <a:noFill/>
          <a:ln/>
        </p:spPr>
        <p:txBody>
          <a:bodyPr wrap="none" lIns="0" tIns="0" rIns="0" bIns="0" rtlCol="0" anchor="t"/>
          <a:lstStyle/>
          <a:p>
            <a:pPr indent="0" marL="0">
              <a:lnSpc>
                <a:spcPts val="2850"/>
              </a:lnSpc>
              <a:buNone/>
            </a:pPr>
            <a:endParaRPr lang="en-US" sz="1750" dirty="0"/>
          </a:p>
        </p:txBody>
      </p:sp>
      <p:pic>
        <p:nvPicPr>
          <p:cNvPr id="4" name="Image 0" descr="preencoded.png">    </p:cNvPr>
          <p:cNvPicPr>
            <a:picLocks noChangeAspect="1"/>
          </p:cNvPicPr>
          <p:nvPr/>
        </p:nvPicPr>
        <p:blipFill>
          <a:blip r:embed="rId1"/>
          <a:stretch>
            <a:fillRect/>
          </a:stretch>
        </p:blipFill>
        <p:spPr>
          <a:xfrm>
            <a:off x="5288161" y="2539603"/>
            <a:ext cx="8555950" cy="315027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793790" y="1771412"/>
            <a:ext cx="7830026" cy="4686776"/>
          </a:xfrm>
          <a:prstGeom prst="rect">
            <a:avLst/>
          </a:prstGeom>
        </p:spPr>
      </p:pic>
      <p:sp>
        <p:nvSpPr>
          <p:cNvPr id="3" name="Text 0"/>
          <p:cNvSpPr/>
          <p:nvPr/>
        </p:nvSpPr>
        <p:spPr>
          <a:xfrm>
            <a:off x="9638943" y="3406021"/>
            <a:ext cx="4205168" cy="1417558"/>
          </a:xfrm>
          <a:prstGeom prst="rect">
            <a:avLst/>
          </a:prstGeom>
          <a:noFill/>
          <a:ln/>
        </p:spPr>
        <p:txBody>
          <a:bodyPr wrap="squar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 Use Case Diagram</a:t>
            </a:r>
            <a:endParaRPr lang="en-US" sz="4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3476863"/>
            <a:ext cx="4341138"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Class Diagram</a:t>
            </a:r>
            <a:endParaRPr lang="en-US" sz="4450" dirty="0"/>
          </a:p>
        </p:txBody>
      </p:sp>
      <p:sp>
        <p:nvSpPr>
          <p:cNvPr id="3" name="Text 1"/>
          <p:cNvSpPr/>
          <p:nvPr/>
        </p:nvSpPr>
        <p:spPr>
          <a:xfrm>
            <a:off x="793790" y="4412456"/>
            <a:ext cx="4341138" cy="362903"/>
          </a:xfrm>
          <a:prstGeom prst="rect">
            <a:avLst/>
          </a:prstGeom>
          <a:noFill/>
          <a:ln/>
        </p:spPr>
        <p:txBody>
          <a:bodyPr wrap="none" lIns="0" tIns="0" rIns="0" bIns="0" rtlCol="0" anchor="t"/>
          <a:lstStyle/>
          <a:p>
            <a:pPr indent="0" marL="0">
              <a:lnSpc>
                <a:spcPts val="2850"/>
              </a:lnSpc>
              <a:buNone/>
            </a:pPr>
            <a:endParaRPr lang="en-US" sz="1750" dirty="0"/>
          </a:p>
        </p:txBody>
      </p:sp>
      <p:pic>
        <p:nvPicPr>
          <p:cNvPr id="4" name="Image 0" descr="preencoded.png">    </p:cNvPr>
          <p:cNvPicPr>
            <a:picLocks noChangeAspect="1"/>
          </p:cNvPicPr>
          <p:nvPr/>
        </p:nvPicPr>
        <p:blipFill>
          <a:blip r:embed="rId1"/>
          <a:stretch>
            <a:fillRect/>
          </a:stretch>
        </p:blipFill>
        <p:spPr>
          <a:xfrm>
            <a:off x="5695950" y="1771412"/>
            <a:ext cx="6478667" cy="468677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94297"/>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Flow Chart</a:t>
            </a:r>
            <a:endParaRPr lang="en-US" sz="4450" dirty="0"/>
          </a:p>
        </p:txBody>
      </p:sp>
      <p:pic>
        <p:nvPicPr>
          <p:cNvPr id="3" name="Image 0" descr="preencoded.png">    </p:cNvPr>
          <p:cNvPicPr>
            <a:picLocks noChangeAspect="1"/>
          </p:cNvPicPr>
          <p:nvPr/>
        </p:nvPicPr>
        <p:blipFill>
          <a:blip r:embed="rId1"/>
          <a:stretch>
            <a:fillRect/>
          </a:stretch>
        </p:blipFill>
        <p:spPr>
          <a:xfrm>
            <a:off x="793790" y="2958227"/>
            <a:ext cx="6244709" cy="3248501"/>
          </a:xfrm>
          <a:prstGeom prst="rect">
            <a:avLst/>
          </a:prstGeom>
        </p:spPr>
      </p:pic>
      <p:pic>
        <p:nvPicPr>
          <p:cNvPr id="4" name="Image 1" descr="preencoded.png">    </p:cNvPr>
          <p:cNvPicPr>
            <a:picLocks noChangeAspect="1"/>
          </p:cNvPicPr>
          <p:nvPr/>
        </p:nvPicPr>
        <p:blipFill>
          <a:blip r:embed="rId2"/>
          <a:stretch>
            <a:fillRect/>
          </a:stretch>
        </p:blipFill>
        <p:spPr>
          <a:xfrm>
            <a:off x="7599521" y="1825823"/>
            <a:ext cx="6244709" cy="457783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92937"/>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Efficient Traffic Management</a:t>
            </a:r>
            <a:endParaRPr lang="en-US" sz="4450" dirty="0"/>
          </a:p>
        </p:txBody>
      </p:sp>
      <p:sp>
        <p:nvSpPr>
          <p:cNvPr id="4" name="Shape 1"/>
          <p:cNvSpPr/>
          <p:nvPr/>
        </p:nvSpPr>
        <p:spPr>
          <a:xfrm>
            <a:off x="6280190" y="3605808"/>
            <a:ext cx="510302" cy="510302"/>
          </a:xfrm>
          <a:prstGeom prst="roundRect">
            <a:avLst>
              <a:gd name="adj" fmla="val 40005"/>
            </a:avLst>
          </a:prstGeom>
          <a:solidFill>
            <a:srgbClr val="E8F3E8"/>
          </a:solidFill>
          <a:ln/>
        </p:spPr>
      </p:sp>
      <p:sp>
        <p:nvSpPr>
          <p:cNvPr id="5" name="Text 2"/>
          <p:cNvSpPr/>
          <p:nvPr/>
        </p:nvSpPr>
        <p:spPr>
          <a:xfrm>
            <a:off x="6450449" y="3690818"/>
            <a:ext cx="169783"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Extra Bold" pitchFamily="34" charset="0"/>
                <a:ea typeface="Fraunces Extra Bold" pitchFamily="34" charset="-122"/>
                <a:cs typeface="Fraunces Extra Bold" pitchFamily="34" charset="-120"/>
              </a:rPr>
              <a:t>1</a:t>
            </a:r>
            <a:endParaRPr lang="en-US" sz="2650" dirty="0"/>
          </a:p>
        </p:txBody>
      </p:sp>
      <p:sp>
        <p:nvSpPr>
          <p:cNvPr id="6" name="Text 3"/>
          <p:cNvSpPr/>
          <p:nvPr/>
        </p:nvSpPr>
        <p:spPr>
          <a:xfrm>
            <a:off x="7017306" y="3605808"/>
            <a:ext cx="2927747" cy="708660"/>
          </a:xfrm>
          <a:prstGeom prst="rect">
            <a:avLst/>
          </a:prstGeom>
          <a:noFill/>
          <a:ln/>
        </p:spPr>
        <p:txBody>
          <a:bodyPr wrap="square" lIns="0" tIns="0" rIns="0" bIns="0" rtlCol="0" anchor="t"/>
          <a:lstStyle/>
          <a:p>
            <a:pP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Dynamic Signal Adjustment</a:t>
            </a:r>
            <a:endParaRPr lang="en-US" sz="2200" dirty="0"/>
          </a:p>
        </p:txBody>
      </p:sp>
      <p:sp>
        <p:nvSpPr>
          <p:cNvPr id="7" name="Text 4"/>
          <p:cNvSpPr/>
          <p:nvPr/>
        </p:nvSpPr>
        <p:spPr>
          <a:xfrm>
            <a:off x="7017306" y="4450556"/>
            <a:ext cx="2927747" cy="217741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FlowTrack intelligently adjusts traffic signal timings based on real-time traffic flow, minimizing congestion and maximizing efficiency.</a:t>
            </a:r>
            <a:endParaRPr lang="en-US" sz="1750" dirty="0"/>
          </a:p>
        </p:txBody>
      </p:sp>
      <p:sp>
        <p:nvSpPr>
          <p:cNvPr id="8" name="Shape 5"/>
          <p:cNvSpPr/>
          <p:nvPr/>
        </p:nvSpPr>
        <p:spPr>
          <a:xfrm>
            <a:off x="10171867" y="3605808"/>
            <a:ext cx="510302" cy="510302"/>
          </a:xfrm>
          <a:prstGeom prst="roundRect">
            <a:avLst>
              <a:gd name="adj" fmla="val 40005"/>
            </a:avLst>
          </a:prstGeom>
          <a:solidFill>
            <a:srgbClr val="E8F3E8"/>
          </a:solidFill>
          <a:ln/>
        </p:spPr>
      </p:sp>
      <p:sp>
        <p:nvSpPr>
          <p:cNvPr id="9" name="Text 6"/>
          <p:cNvSpPr/>
          <p:nvPr/>
        </p:nvSpPr>
        <p:spPr>
          <a:xfrm>
            <a:off x="10315813" y="3690818"/>
            <a:ext cx="222409"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Extra Bold" pitchFamily="34" charset="0"/>
                <a:ea typeface="Fraunces Extra Bold" pitchFamily="34" charset="-122"/>
                <a:cs typeface="Fraunces Extra Bold" pitchFamily="34" charset="-120"/>
              </a:rPr>
              <a:t>2</a:t>
            </a:r>
            <a:endParaRPr lang="en-US" sz="2650" dirty="0"/>
          </a:p>
        </p:txBody>
      </p:sp>
      <p:sp>
        <p:nvSpPr>
          <p:cNvPr id="10" name="Text 7"/>
          <p:cNvSpPr/>
          <p:nvPr/>
        </p:nvSpPr>
        <p:spPr>
          <a:xfrm>
            <a:off x="10908983" y="3605808"/>
            <a:ext cx="2845118"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Violation Reporting</a:t>
            </a:r>
            <a:endParaRPr lang="en-US" sz="2200" dirty="0"/>
          </a:p>
        </p:txBody>
      </p:sp>
      <p:sp>
        <p:nvSpPr>
          <p:cNvPr id="11" name="Text 8"/>
          <p:cNvSpPr/>
          <p:nvPr/>
        </p:nvSpPr>
        <p:spPr>
          <a:xfrm>
            <a:off x="10908983" y="4096226"/>
            <a:ext cx="2927747" cy="2540318"/>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The system generates detailed violation reports, including images, fines, and vehicle information, supporting efficient enforcement and accountability.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002881"/>
            <a:ext cx="6504623"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Database Architecture</a:t>
            </a:r>
            <a:endParaRPr lang="en-US" sz="4450" dirty="0"/>
          </a:p>
        </p:txBody>
      </p:sp>
      <p:pic>
        <p:nvPicPr>
          <p:cNvPr id="4" name="Image 1" descr="preencoded.png">    </p:cNvPr>
          <p:cNvPicPr>
            <a:picLocks noChangeAspect="1"/>
          </p:cNvPicPr>
          <p:nvPr/>
        </p:nvPicPr>
        <p:blipFill>
          <a:blip r:embed="rId2"/>
          <a:stretch>
            <a:fillRect/>
          </a:stretch>
        </p:blipFill>
        <p:spPr>
          <a:xfrm>
            <a:off x="793790" y="5051822"/>
            <a:ext cx="566976" cy="566976"/>
          </a:xfrm>
          <a:prstGeom prst="rect">
            <a:avLst/>
          </a:prstGeom>
        </p:spPr>
      </p:pic>
      <p:sp>
        <p:nvSpPr>
          <p:cNvPr id="5" name="Text 1"/>
          <p:cNvSpPr/>
          <p:nvPr/>
        </p:nvSpPr>
        <p:spPr>
          <a:xfrm>
            <a:off x="793790" y="584561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MySQL</a:t>
            </a:r>
            <a:endParaRPr lang="en-US" sz="2200" dirty="0"/>
          </a:p>
        </p:txBody>
      </p:sp>
      <p:sp>
        <p:nvSpPr>
          <p:cNvPr id="6" name="Text 2"/>
          <p:cNvSpPr/>
          <p:nvPr/>
        </p:nvSpPr>
        <p:spPr>
          <a:xfrm>
            <a:off x="793790" y="6336030"/>
            <a:ext cx="4120753"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Vehicles, Traffic Signals, Violations, Fines, Traffic Sensor Logs</a:t>
            </a:r>
            <a:endParaRPr lang="en-US" sz="1750" dirty="0"/>
          </a:p>
        </p:txBody>
      </p:sp>
      <p:pic>
        <p:nvPicPr>
          <p:cNvPr id="7" name="Image 2" descr="preencoded.png">    </p:cNvPr>
          <p:cNvPicPr>
            <a:picLocks noChangeAspect="1"/>
          </p:cNvPicPr>
          <p:nvPr/>
        </p:nvPicPr>
        <p:blipFill>
          <a:blip r:embed="rId3"/>
          <a:stretch>
            <a:fillRect/>
          </a:stretch>
        </p:blipFill>
        <p:spPr>
          <a:xfrm>
            <a:off x="5254704" y="5051822"/>
            <a:ext cx="566976" cy="566976"/>
          </a:xfrm>
          <a:prstGeom prst="rect">
            <a:avLst/>
          </a:prstGeom>
        </p:spPr>
      </p:pic>
      <p:sp>
        <p:nvSpPr>
          <p:cNvPr id="8" name="Text 3"/>
          <p:cNvSpPr/>
          <p:nvPr/>
        </p:nvSpPr>
        <p:spPr>
          <a:xfrm>
            <a:off x="5254704" y="584561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MongoDB</a:t>
            </a:r>
            <a:endParaRPr lang="en-US" sz="2200" dirty="0"/>
          </a:p>
        </p:txBody>
      </p:sp>
      <p:sp>
        <p:nvSpPr>
          <p:cNvPr id="9" name="Text 4"/>
          <p:cNvSpPr/>
          <p:nvPr/>
        </p:nvSpPr>
        <p:spPr>
          <a:xfrm>
            <a:off x="5254704" y="6336030"/>
            <a:ext cx="4120872" cy="362903"/>
          </a:xfrm>
          <a:prstGeom prst="rect">
            <a:avLst/>
          </a:prstGeom>
          <a:noFill/>
          <a:ln/>
        </p:spPr>
        <p:txBody>
          <a:bodyPr wrap="non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Camera footage details</a:t>
            </a:r>
            <a:endParaRPr lang="en-US" sz="1750" dirty="0"/>
          </a:p>
        </p:txBody>
      </p:sp>
      <p:pic>
        <p:nvPicPr>
          <p:cNvPr id="10" name="Image 3" descr="preencoded.png">    </p:cNvPr>
          <p:cNvPicPr>
            <a:picLocks noChangeAspect="1"/>
          </p:cNvPicPr>
          <p:nvPr/>
        </p:nvPicPr>
        <p:blipFill>
          <a:blip r:embed="rId4"/>
          <a:stretch>
            <a:fillRect/>
          </a:stretch>
        </p:blipFill>
        <p:spPr>
          <a:xfrm>
            <a:off x="9715738" y="5051822"/>
            <a:ext cx="566976" cy="566976"/>
          </a:xfrm>
          <a:prstGeom prst="rect">
            <a:avLst/>
          </a:prstGeom>
        </p:spPr>
      </p:pic>
      <p:sp>
        <p:nvSpPr>
          <p:cNvPr id="11" name="Text 5"/>
          <p:cNvSpPr/>
          <p:nvPr/>
        </p:nvSpPr>
        <p:spPr>
          <a:xfrm>
            <a:off x="9715738" y="584561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AWS S3</a:t>
            </a:r>
            <a:endParaRPr lang="en-US" sz="2200" dirty="0"/>
          </a:p>
        </p:txBody>
      </p:sp>
      <p:sp>
        <p:nvSpPr>
          <p:cNvPr id="12" name="Text 6"/>
          <p:cNvSpPr/>
          <p:nvPr/>
        </p:nvSpPr>
        <p:spPr>
          <a:xfrm>
            <a:off x="9715738" y="6336030"/>
            <a:ext cx="4120753" cy="362903"/>
          </a:xfrm>
          <a:prstGeom prst="rect">
            <a:avLst/>
          </a:prstGeom>
          <a:noFill/>
          <a:ln/>
        </p:spPr>
        <p:txBody>
          <a:bodyPr wrap="non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Violation Images, Video Footage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2024-12-24T09:48:36Z</dcterms:created>
  <dcterms:modified xsi:type="dcterms:W3CDTF">2024-12-24T09:48:36Z</dcterms:modified>
</cp:coreProperties>
</file>